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9" r:id="rId4"/>
    <p:sldId id="257" r:id="rId5"/>
    <p:sldId id="259" r:id="rId6"/>
    <p:sldId id="261" r:id="rId7"/>
    <p:sldId id="262" r:id="rId8"/>
    <p:sldId id="266" r:id="rId9"/>
    <p:sldId id="267" r:id="rId10"/>
    <p:sldId id="264" r:id="rId11"/>
    <p:sldId id="265" r:id="rId12"/>
    <p:sldId id="263"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5ACFF1-BDBF-44F4-8260-46A3AF921BF0}" type="doc">
      <dgm:prSet loTypeId="urn:microsoft.com/office/officeart/2005/8/layout/vProcess5" loCatId="process" qsTypeId="urn:microsoft.com/office/officeart/2005/8/quickstyle/simple4" qsCatId="simple" csTypeId="urn:microsoft.com/office/officeart/2005/8/colors/colorful2" csCatId="colorful" phldr="1"/>
      <dgm:spPr/>
      <dgm:t>
        <a:bodyPr/>
        <a:lstStyle/>
        <a:p>
          <a:endParaRPr lang="en-US"/>
        </a:p>
      </dgm:t>
    </dgm:pt>
    <dgm:pt modelId="{9210E810-721D-46C1-A2C3-C1F78FEF7BCE}">
      <dgm:prSet/>
      <dgm:spPr/>
      <dgm:t>
        <a:bodyPr/>
        <a:lstStyle/>
        <a:p>
          <a:r>
            <a:rPr lang="nl-NL"/>
            <a:t>Snel knop maken voor email. (hiermee communiceren wij) </a:t>
          </a:r>
          <a:endParaRPr lang="en-US"/>
        </a:p>
      </dgm:t>
    </dgm:pt>
    <dgm:pt modelId="{3E0B5CE5-A10F-47C0-92B3-0938AA9744FA}" type="parTrans" cxnId="{712AECF7-5261-40D3-8E1C-4F9AA3AFEBB3}">
      <dgm:prSet/>
      <dgm:spPr/>
      <dgm:t>
        <a:bodyPr/>
        <a:lstStyle/>
        <a:p>
          <a:endParaRPr lang="en-US"/>
        </a:p>
      </dgm:t>
    </dgm:pt>
    <dgm:pt modelId="{244B9649-737B-47BA-B2A3-21B12AE3952D}" type="sibTrans" cxnId="{712AECF7-5261-40D3-8E1C-4F9AA3AFEBB3}">
      <dgm:prSet/>
      <dgm:spPr/>
      <dgm:t>
        <a:bodyPr/>
        <a:lstStyle/>
        <a:p>
          <a:endParaRPr lang="en-US"/>
        </a:p>
      </dgm:t>
    </dgm:pt>
    <dgm:pt modelId="{7861B7F6-1C1F-463A-896A-77B6F0E52697}">
      <dgm:prSet/>
      <dgm:spPr/>
      <dgm:t>
        <a:bodyPr/>
        <a:lstStyle/>
        <a:p>
          <a:r>
            <a:rPr lang="nl-NL" dirty="0"/>
            <a:t>Mijn email onthouden: g.de.keijzer@yuverta.nl + OUTLOOK op je scherm zetten. </a:t>
          </a:r>
          <a:endParaRPr lang="en-US" dirty="0"/>
        </a:p>
      </dgm:t>
    </dgm:pt>
    <dgm:pt modelId="{5C99200A-DD3D-4BC9-A9E9-D765DDBD56F9}" type="parTrans" cxnId="{0DB94224-D999-40FC-9C37-3347B4756A8F}">
      <dgm:prSet/>
      <dgm:spPr/>
      <dgm:t>
        <a:bodyPr/>
        <a:lstStyle/>
        <a:p>
          <a:endParaRPr lang="en-US"/>
        </a:p>
      </dgm:t>
    </dgm:pt>
    <dgm:pt modelId="{40324099-CB44-4D1D-AA8C-AFFE74B207A3}" type="sibTrans" cxnId="{0DB94224-D999-40FC-9C37-3347B4756A8F}">
      <dgm:prSet/>
      <dgm:spPr/>
      <dgm:t>
        <a:bodyPr/>
        <a:lstStyle/>
        <a:p>
          <a:endParaRPr lang="en-US"/>
        </a:p>
      </dgm:t>
    </dgm:pt>
    <dgm:pt modelId="{9280608E-ADC7-46AE-8DE6-E2BEFA14D52E}">
      <dgm:prSet/>
      <dgm:spPr/>
      <dgm:t>
        <a:bodyPr/>
        <a:lstStyle/>
        <a:p>
          <a:r>
            <a:rPr lang="nl-NL" dirty="0"/>
            <a:t>maken.wikiwijs.nl/115127 en maken.wikiwijs.nl/190251</a:t>
          </a:r>
          <a:endParaRPr lang="en-US" dirty="0"/>
        </a:p>
      </dgm:t>
    </dgm:pt>
    <dgm:pt modelId="{4D3086E0-533A-493C-A304-7319145D5DE3}" type="sibTrans" cxnId="{3C9A9216-E8B8-4768-8F8B-057C8DE7F6C5}">
      <dgm:prSet/>
      <dgm:spPr/>
      <dgm:t>
        <a:bodyPr/>
        <a:lstStyle/>
        <a:p>
          <a:endParaRPr lang="en-US"/>
        </a:p>
      </dgm:t>
    </dgm:pt>
    <dgm:pt modelId="{83B34173-0DA6-470E-BDD7-CCC555E75364}" type="parTrans" cxnId="{3C9A9216-E8B8-4768-8F8B-057C8DE7F6C5}">
      <dgm:prSet/>
      <dgm:spPr/>
      <dgm:t>
        <a:bodyPr/>
        <a:lstStyle/>
        <a:p>
          <a:endParaRPr lang="en-US"/>
        </a:p>
      </dgm:t>
    </dgm:pt>
    <dgm:pt modelId="{0CAD5E55-9791-4617-97E5-9EFA444A0C08}">
      <dgm:prSet/>
      <dgm:spPr/>
      <dgm:t>
        <a:bodyPr/>
        <a:lstStyle/>
        <a:p>
          <a:r>
            <a:rPr lang="nl-NL"/>
            <a:t>Tabblad van ontwikkelcentrum maken</a:t>
          </a:r>
          <a:endParaRPr lang="en-US"/>
        </a:p>
      </dgm:t>
    </dgm:pt>
    <dgm:pt modelId="{4C3FEBBC-F6C1-4D85-99BF-ADA6EC3A1354}" type="sibTrans" cxnId="{D3A94C71-C1C7-4EE2-AF43-2BF667310452}">
      <dgm:prSet/>
      <dgm:spPr/>
      <dgm:t>
        <a:bodyPr/>
        <a:lstStyle/>
        <a:p>
          <a:endParaRPr lang="en-US"/>
        </a:p>
      </dgm:t>
    </dgm:pt>
    <dgm:pt modelId="{DAE0FB1A-F368-4122-A7F9-8FFD2B697FD1}" type="parTrans" cxnId="{D3A94C71-C1C7-4EE2-AF43-2BF667310452}">
      <dgm:prSet/>
      <dgm:spPr/>
      <dgm:t>
        <a:bodyPr/>
        <a:lstStyle/>
        <a:p>
          <a:endParaRPr lang="en-US"/>
        </a:p>
      </dgm:t>
    </dgm:pt>
    <dgm:pt modelId="{8B156557-0F4A-4C50-A0F6-24D00A55ED44}" type="pres">
      <dgm:prSet presAssocID="{D55ACFF1-BDBF-44F4-8260-46A3AF921BF0}" presName="outerComposite" presStyleCnt="0">
        <dgm:presLayoutVars>
          <dgm:chMax val="5"/>
          <dgm:dir/>
          <dgm:resizeHandles val="exact"/>
        </dgm:presLayoutVars>
      </dgm:prSet>
      <dgm:spPr/>
    </dgm:pt>
    <dgm:pt modelId="{3B6AD6C8-8E54-4AB5-BF8E-B42379C50062}" type="pres">
      <dgm:prSet presAssocID="{D55ACFF1-BDBF-44F4-8260-46A3AF921BF0}" presName="dummyMaxCanvas" presStyleCnt="0">
        <dgm:presLayoutVars/>
      </dgm:prSet>
      <dgm:spPr/>
    </dgm:pt>
    <dgm:pt modelId="{D3B89A4A-D108-4093-8404-B39E92B4B7C3}" type="pres">
      <dgm:prSet presAssocID="{D55ACFF1-BDBF-44F4-8260-46A3AF921BF0}" presName="FourNodes_1" presStyleLbl="node1" presStyleIdx="0" presStyleCnt="4">
        <dgm:presLayoutVars>
          <dgm:bulletEnabled val="1"/>
        </dgm:presLayoutVars>
      </dgm:prSet>
      <dgm:spPr/>
    </dgm:pt>
    <dgm:pt modelId="{75F6C80C-BFB2-4C9D-A28A-423BD8406F98}" type="pres">
      <dgm:prSet presAssocID="{D55ACFF1-BDBF-44F4-8260-46A3AF921BF0}" presName="FourNodes_2" presStyleLbl="node1" presStyleIdx="1" presStyleCnt="4">
        <dgm:presLayoutVars>
          <dgm:bulletEnabled val="1"/>
        </dgm:presLayoutVars>
      </dgm:prSet>
      <dgm:spPr/>
    </dgm:pt>
    <dgm:pt modelId="{00AC4FA2-CD78-4738-963E-ECC10A207EA0}" type="pres">
      <dgm:prSet presAssocID="{D55ACFF1-BDBF-44F4-8260-46A3AF921BF0}" presName="FourNodes_3" presStyleLbl="node1" presStyleIdx="2" presStyleCnt="4">
        <dgm:presLayoutVars>
          <dgm:bulletEnabled val="1"/>
        </dgm:presLayoutVars>
      </dgm:prSet>
      <dgm:spPr/>
    </dgm:pt>
    <dgm:pt modelId="{63CA603B-D527-4A2F-AA68-3D175D12EBEE}" type="pres">
      <dgm:prSet presAssocID="{D55ACFF1-BDBF-44F4-8260-46A3AF921BF0}" presName="FourNodes_4" presStyleLbl="node1" presStyleIdx="3" presStyleCnt="4">
        <dgm:presLayoutVars>
          <dgm:bulletEnabled val="1"/>
        </dgm:presLayoutVars>
      </dgm:prSet>
      <dgm:spPr/>
    </dgm:pt>
    <dgm:pt modelId="{F2D32B7B-5609-4072-82F1-A60937748E44}" type="pres">
      <dgm:prSet presAssocID="{D55ACFF1-BDBF-44F4-8260-46A3AF921BF0}" presName="FourConn_1-2" presStyleLbl="fgAccFollowNode1" presStyleIdx="0" presStyleCnt="3">
        <dgm:presLayoutVars>
          <dgm:bulletEnabled val="1"/>
        </dgm:presLayoutVars>
      </dgm:prSet>
      <dgm:spPr/>
    </dgm:pt>
    <dgm:pt modelId="{4C7C851F-9847-49BD-84F7-08D56F5F8C60}" type="pres">
      <dgm:prSet presAssocID="{D55ACFF1-BDBF-44F4-8260-46A3AF921BF0}" presName="FourConn_2-3" presStyleLbl="fgAccFollowNode1" presStyleIdx="1" presStyleCnt="3">
        <dgm:presLayoutVars>
          <dgm:bulletEnabled val="1"/>
        </dgm:presLayoutVars>
      </dgm:prSet>
      <dgm:spPr/>
    </dgm:pt>
    <dgm:pt modelId="{29ED1B01-1491-4994-9590-67D0200FCD88}" type="pres">
      <dgm:prSet presAssocID="{D55ACFF1-BDBF-44F4-8260-46A3AF921BF0}" presName="FourConn_3-4" presStyleLbl="fgAccFollowNode1" presStyleIdx="2" presStyleCnt="3">
        <dgm:presLayoutVars>
          <dgm:bulletEnabled val="1"/>
        </dgm:presLayoutVars>
      </dgm:prSet>
      <dgm:spPr/>
    </dgm:pt>
    <dgm:pt modelId="{99409662-1BF6-4392-A13E-08FF0AE693FE}" type="pres">
      <dgm:prSet presAssocID="{D55ACFF1-BDBF-44F4-8260-46A3AF921BF0}" presName="FourNodes_1_text" presStyleLbl="node1" presStyleIdx="3" presStyleCnt="4">
        <dgm:presLayoutVars>
          <dgm:bulletEnabled val="1"/>
        </dgm:presLayoutVars>
      </dgm:prSet>
      <dgm:spPr/>
    </dgm:pt>
    <dgm:pt modelId="{6935CADB-B11B-4B3A-9653-18F95B866BDE}" type="pres">
      <dgm:prSet presAssocID="{D55ACFF1-BDBF-44F4-8260-46A3AF921BF0}" presName="FourNodes_2_text" presStyleLbl="node1" presStyleIdx="3" presStyleCnt="4">
        <dgm:presLayoutVars>
          <dgm:bulletEnabled val="1"/>
        </dgm:presLayoutVars>
      </dgm:prSet>
      <dgm:spPr/>
    </dgm:pt>
    <dgm:pt modelId="{3EFC3FCE-A7DD-4F1E-9552-6928AB2408D7}" type="pres">
      <dgm:prSet presAssocID="{D55ACFF1-BDBF-44F4-8260-46A3AF921BF0}" presName="FourNodes_3_text" presStyleLbl="node1" presStyleIdx="3" presStyleCnt="4">
        <dgm:presLayoutVars>
          <dgm:bulletEnabled val="1"/>
        </dgm:presLayoutVars>
      </dgm:prSet>
      <dgm:spPr/>
    </dgm:pt>
    <dgm:pt modelId="{1EEDE1FE-2B10-4AE9-9A04-5448FD0D2B15}" type="pres">
      <dgm:prSet presAssocID="{D55ACFF1-BDBF-44F4-8260-46A3AF921BF0}" presName="FourNodes_4_text" presStyleLbl="node1" presStyleIdx="3" presStyleCnt="4">
        <dgm:presLayoutVars>
          <dgm:bulletEnabled val="1"/>
        </dgm:presLayoutVars>
      </dgm:prSet>
      <dgm:spPr/>
    </dgm:pt>
  </dgm:ptLst>
  <dgm:cxnLst>
    <dgm:cxn modelId="{3C9A9216-E8B8-4768-8F8B-057C8DE7F6C5}" srcId="{D55ACFF1-BDBF-44F4-8260-46A3AF921BF0}" destId="{9280608E-ADC7-46AE-8DE6-E2BEFA14D52E}" srcOrd="0" destOrd="0" parTransId="{83B34173-0DA6-470E-BDD7-CCC555E75364}" sibTransId="{4D3086E0-533A-493C-A304-7319145D5DE3}"/>
    <dgm:cxn modelId="{0DB94224-D999-40FC-9C37-3347B4756A8F}" srcId="{D55ACFF1-BDBF-44F4-8260-46A3AF921BF0}" destId="{7861B7F6-1C1F-463A-896A-77B6F0E52697}" srcOrd="3" destOrd="0" parTransId="{5C99200A-DD3D-4BC9-A9E9-D765DDBD56F9}" sibTransId="{40324099-CB44-4D1D-AA8C-AFFE74B207A3}"/>
    <dgm:cxn modelId="{03EFDB2F-1506-4F44-A377-212EBEF3E306}" type="presOf" srcId="{244B9649-737B-47BA-B2A3-21B12AE3952D}" destId="{29ED1B01-1491-4994-9590-67D0200FCD88}" srcOrd="0" destOrd="0" presId="urn:microsoft.com/office/officeart/2005/8/layout/vProcess5"/>
    <dgm:cxn modelId="{4CB8913E-4B4A-4D07-A8A9-C79BF050B708}" type="presOf" srcId="{9210E810-721D-46C1-A2C3-C1F78FEF7BCE}" destId="{3EFC3FCE-A7DD-4F1E-9552-6928AB2408D7}" srcOrd="1" destOrd="0" presId="urn:microsoft.com/office/officeart/2005/8/layout/vProcess5"/>
    <dgm:cxn modelId="{4F9EC865-75F6-440B-8101-F1D3271DF3AE}" type="presOf" srcId="{0CAD5E55-9791-4617-97E5-9EFA444A0C08}" destId="{6935CADB-B11B-4B3A-9653-18F95B866BDE}" srcOrd="1" destOrd="0" presId="urn:microsoft.com/office/officeart/2005/8/layout/vProcess5"/>
    <dgm:cxn modelId="{7CFB046A-661C-4690-963A-4B775B6406D2}" type="presOf" srcId="{9210E810-721D-46C1-A2C3-C1F78FEF7BCE}" destId="{00AC4FA2-CD78-4738-963E-ECC10A207EA0}" srcOrd="0" destOrd="0" presId="urn:microsoft.com/office/officeart/2005/8/layout/vProcess5"/>
    <dgm:cxn modelId="{FDE6C650-775B-4704-AEEF-D4160B6EA3F3}" type="presOf" srcId="{9280608E-ADC7-46AE-8DE6-E2BEFA14D52E}" destId="{99409662-1BF6-4392-A13E-08FF0AE693FE}" srcOrd="1" destOrd="0" presId="urn:microsoft.com/office/officeart/2005/8/layout/vProcess5"/>
    <dgm:cxn modelId="{D3A94C71-C1C7-4EE2-AF43-2BF667310452}" srcId="{D55ACFF1-BDBF-44F4-8260-46A3AF921BF0}" destId="{0CAD5E55-9791-4617-97E5-9EFA444A0C08}" srcOrd="1" destOrd="0" parTransId="{DAE0FB1A-F368-4122-A7F9-8FFD2B697FD1}" sibTransId="{4C3FEBBC-F6C1-4D85-99BF-ADA6EC3A1354}"/>
    <dgm:cxn modelId="{6E35EC55-A9B6-4B58-90C5-2B303629210D}" type="presOf" srcId="{D55ACFF1-BDBF-44F4-8260-46A3AF921BF0}" destId="{8B156557-0F4A-4C50-A0F6-24D00A55ED44}" srcOrd="0" destOrd="0" presId="urn:microsoft.com/office/officeart/2005/8/layout/vProcess5"/>
    <dgm:cxn modelId="{3ED7B75A-160C-421A-9BA7-9DA2AFA63507}" type="presOf" srcId="{9280608E-ADC7-46AE-8DE6-E2BEFA14D52E}" destId="{D3B89A4A-D108-4093-8404-B39E92B4B7C3}" srcOrd="0" destOrd="0" presId="urn:microsoft.com/office/officeart/2005/8/layout/vProcess5"/>
    <dgm:cxn modelId="{02873999-1ED2-4FA5-93A1-F5DB4E507771}" type="presOf" srcId="{7861B7F6-1C1F-463A-896A-77B6F0E52697}" destId="{1EEDE1FE-2B10-4AE9-9A04-5448FD0D2B15}" srcOrd="1" destOrd="0" presId="urn:microsoft.com/office/officeart/2005/8/layout/vProcess5"/>
    <dgm:cxn modelId="{C27692A0-877E-479E-9F06-488BCE4D906A}" type="presOf" srcId="{0CAD5E55-9791-4617-97E5-9EFA444A0C08}" destId="{75F6C80C-BFB2-4C9D-A28A-423BD8406F98}" srcOrd="0" destOrd="0" presId="urn:microsoft.com/office/officeart/2005/8/layout/vProcess5"/>
    <dgm:cxn modelId="{E2EA28BC-7F8D-47A9-A17F-B14648993CC1}" type="presOf" srcId="{4D3086E0-533A-493C-A304-7319145D5DE3}" destId="{F2D32B7B-5609-4072-82F1-A60937748E44}" srcOrd="0" destOrd="0" presId="urn:microsoft.com/office/officeart/2005/8/layout/vProcess5"/>
    <dgm:cxn modelId="{DDB987C9-DB42-46FC-BB11-C605D0549BBA}" type="presOf" srcId="{4C3FEBBC-F6C1-4D85-99BF-ADA6EC3A1354}" destId="{4C7C851F-9847-49BD-84F7-08D56F5F8C60}" srcOrd="0" destOrd="0" presId="urn:microsoft.com/office/officeart/2005/8/layout/vProcess5"/>
    <dgm:cxn modelId="{0EDB85CD-0460-490D-9FC5-4BB0986FCA47}" type="presOf" srcId="{7861B7F6-1C1F-463A-896A-77B6F0E52697}" destId="{63CA603B-D527-4A2F-AA68-3D175D12EBEE}" srcOrd="0" destOrd="0" presId="urn:microsoft.com/office/officeart/2005/8/layout/vProcess5"/>
    <dgm:cxn modelId="{712AECF7-5261-40D3-8E1C-4F9AA3AFEBB3}" srcId="{D55ACFF1-BDBF-44F4-8260-46A3AF921BF0}" destId="{9210E810-721D-46C1-A2C3-C1F78FEF7BCE}" srcOrd="2" destOrd="0" parTransId="{3E0B5CE5-A10F-47C0-92B3-0938AA9744FA}" sibTransId="{244B9649-737B-47BA-B2A3-21B12AE3952D}"/>
    <dgm:cxn modelId="{D97D4AF5-AA4D-47BE-A15D-1CFFD5AC4835}" type="presParOf" srcId="{8B156557-0F4A-4C50-A0F6-24D00A55ED44}" destId="{3B6AD6C8-8E54-4AB5-BF8E-B42379C50062}" srcOrd="0" destOrd="0" presId="urn:microsoft.com/office/officeart/2005/8/layout/vProcess5"/>
    <dgm:cxn modelId="{3DDD52DE-FFB9-4F84-A598-79397CCD1B0C}" type="presParOf" srcId="{8B156557-0F4A-4C50-A0F6-24D00A55ED44}" destId="{D3B89A4A-D108-4093-8404-B39E92B4B7C3}" srcOrd="1" destOrd="0" presId="urn:microsoft.com/office/officeart/2005/8/layout/vProcess5"/>
    <dgm:cxn modelId="{D5F36821-CA71-47E6-AA44-523A40B21511}" type="presParOf" srcId="{8B156557-0F4A-4C50-A0F6-24D00A55ED44}" destId="{75F6C80C-BFB2-4C9D-A28A-423BD8406F98}" srcOrd="2" destOrd="0" presId="urn:microsoft.com/office/officeart/2005/8/layout/vProcess5"/>
    <dgm:cxn modelId="{6CC71413-32BE-44ED-935F-F8CAF3532F4D}" type="presParOf" srcId="{8B156557-0F4A-4C50-A0F6-24D00A55ED44}" destId="{00AC4FA2-CD78-4738-963E-ECC10A207EA0}" srcOrd="3" destOrd="0" presId="urn:microsoft.com/office/officeart/2005/8/layout/vProcess5"/>
    <dgm:cxn modelId="{0CCEC63E-A4C2-4F95-8F7A-8B71CA14CE1D}" type="presParOf" srcId="{8B156557-0F4A-4C50-A0F6-24D00A55ED44}" destId="{63CA603B-D527-4A2F-AA68-3D175D12EBEE}" srcOrd="4" destOrd="0" presId="urn:microsoft.com/office/officeart/2005/8/layout/vProcess5"/>
    <dgm:cxn modelId="{2FAACC80-6A79-4835-998C-3850F8974D83}" type="presParOf" srcId="{8B156557-0F4A-4C50-A0F6-24D00A55ED44}" destId="{F2D32B7B-5609-4072-82F1-A60937748E44}" srcOrd="5" destOrd="0" presId="urn:microsoft.com/office/officeart/2005/8/layout/vProcess5"/>
    <dgm:cxn modelId="{FC9F8B85-0FA1-4E69-9167-05BE05C14C70}" type="presParOf" srcId="{8B156557-0F4A-4C50-A0F6-24D00A55ED44}" destId="{4C7C851F-9847-49BD-84F7-08D56F5F8C60}" srcOrd="6" destOrd="0" presId="urn:microsoft.com/office/officeart/2005/8/layout/vProcess5"/>
    <dgm:cxn modelId="{11942E4A-AFFB-4619-BA87-C14F9A2211DE}" type="presParOf" srcId="{8B156557-0F4A-4C50-A0F6-24D00A55ED44}" destId="{29ED1B01-1491-4994-9590-67D0200FCD88}" srcOrd="7" destOrd="0" presId="urn:microsoft.com/office/officeart/2005/8/layout/vProcess5"/>
    <dgm:cxn modelId="{C3CE5D0F-B226-409F-855D-29F116BEC046}" type="presParOf" srcId="{8B156557-0F4A-4C50-A0F6-24D00A55ED44}" destId="{99409662-1BF6-4392-A13E-08FF0AE693FE}" srcOrd="8" destOrd="0" presId="urn:microsoft.com/office/officeart/2005/8/layout/vProcess5"/>
    <dgm:cxn modelId="{E2EB34F5-7623-4B69-914F-333752F6BFC9}" type="presParOf" srcId="{8B156557-0F4A-4C50-A0F6-24D00A55ED44}" destId="{6935CADB-B11B-4B3A-9653-18F95B866BDE}" srcOrd="9" destOrd="0" presId="urn:microsoft.com/office/officeart/2005/8/layout/vProcess5"/>
    <dgm:cxn modelId="{45894FFA-80F9-440F-8668-1A9C1D311924}" type="presParOf" srcId="{8B156557-0F4A-4C50-A0F6-24D00A55ED44}" destId="{3EFC3FCE-A7DD-4F1E-9552-6928AB2408D7}" srcOrd="10" destOrd="0" presId="urn:microsoft.com/office/officeart/2005/8/layout/vProcess5"/>
    <dgm:cxn modelId="{265FBF6E-27F3-47A8-A1F0-1EBF54C96877}" type="presParOf" srcId="{8B156557-0F4A-4C50-A0F6-24D00A55ED44}" destId="{1EEDE1FE-2B10-4AE9-9A04-5448FD0D2B15}"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F22BD0-DB7B-4B95-8625-52476BA926F1}"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84AF5B7A-8477-4886-85E7-F472C48E2674}">
      <dgm:prSet/>
      <dgm:spPr/>
      <dgm:t>
        <a:bodyPr/>
        <a:lstStyle/>
        <a:p>
          <a:r>
            <a:rPr lang="nl-NL" dirty="0"/>
            <a:t>Stel jezelf vijf vragen over diverse fruitgewassen. Schrijf deze op.</a:t>
          </a:r>
          <a:endParaRPr lang="en-US" dirty="0"/>
        </a:p>
      </dgm:t>
    </dgm:pt>
    <dgm:pt modelId="{BF83A658-6A47-4FE2-9ECA-88C8AED51DDD}" type="parTrans" cxnId="{4794A9D6-1225-40CC-AFDC-B5796910BADF}">
      <dgm:prSet/>
      <dgm:spPr/>
      <dgm:t>
        <a:bodyPr/>
        <a:lstStyle/>
        <a:p>
          <a:endParaRPr lang="en-US"/>
        </a:p>
      </dgm:t>
    </dgm:pt>
    <dgm:pt modelId="{075B1EC0-1B19-4BAB-A226-03F22898DD9F}" type="sibTrans" cxnId="{4794A9D6-1225-40CC-AFDC-B5796910BADF}">
      <dgm:prSet/>
      <dgm:spPr/>
      <dgm:t>
        <a:bodyPr/>
        <a:lstStyle/>
        <a:p>
          <a:endParaRPr lang="en-US"/>
        </a:p>
      </dgm:t>
    </dgm:pt>
    <dgm:pt modelId="{9618A81A-DF26-4A90-A5EB-07DE14B8833E}">
      <dgm:prSet/>
      <dgm:spPr/>
      <dgm:t>
        <a:bodyPr/>
        <a:lstStyle/>
        <a:p>
          <a:r>
            <a:rPr lang="nl-NL"/>
            <a:t>Zoek de antwoorden op in de Rassenlijst.</a:t>
          </a:r>
          <a:endParaRPr lang="en-US"/>
        </a:p>
      </dgm:t>
    </dgm:pt>
    <dgm:pt modelId="{24EA89F6-6B9F-46E2-A81D-2926527A5450}" type="parTrans" cxnId="{189E935D-24CF-4A73-9ED2-453D1ED81075}">
      <dgm:prSet/>
      <dgm:spPr/>
      <dgm:t>
        <a:bodyPr/>
        <a:lstStyle/>
        <a:p>
          <a:endParaRPr lang="en-US"/>
        </a:p>
      </dgm:t>
    </dgm:pt>
    <dgm:pt modelId="{7A231606-0383-4C1B-9E0C-174AEA8D1A9D}" type="sibTrans" cxnId="{189E935D-24CF-4A73-9ED2-453D1ED81075}">
      <dgm:prSet/>
      <dgm:spPr/>
      <dgm:t>
        <a:bodyPr/>
        <a:lstStyle/>
        <a:p>
          <a:endParaRPr lang="en-US"/>
        </a:p>
      </dgm:t>
    </dgm:pt>
    <dgm:pt modelId="{C45C1758-C808-435A-949A-8B79B179AAAA}" type="pres">
      <dgm:prSet presAssocID="{9BF22BD0-DB7B-4B95-8625-52476BA926F1}" presName="Name0" presStyleCnt="0">
        <dgm:presLayoutVars>
          <dgm:dir/>
          <dgm:animLvl val="lvl"/>
          <dgm:resizeHandles val="exact"/>
        </dgm:presLayoutVars>
      </dgm:prSet>
      <dgm:spPr/>
    </dgm:pt>
    <dgm:pt modelId="{60672C90-1BF6-48D8-AE12-28D12A1BE639}" type="pres">
      <dgm:prSet presAssocID="{9618A81A-DF26-4A90-A5EB-07DE14B8833E}" presName="boxAndChildren" presStyleCnt="0"/>
      <dgm:spPr/>
    </dgm:pt>
    <dgm:pt modelId="{9219D2EB-5262-4FFD-AA38-33C07D8E07B4}" type="pres">
      <dgm:prSet presAssocID="{9618A81A-DF26-4A90-A5EB-07DE14B8833E}" presName="parentTextBox" presStyleLbl="node1" presStyleIdx="0" presStyleCnt="2"/>
      <dgm:spPr/>
    </dgm:pt>
    <dgm:pt modelId="{76F05D83-2CEA-40AE-90B5-76D0996532A0}" type="pres">
      <dgm:prSet presAssocID="{075B1EC0-1B19-4BAB-A226-03F22898DD9F}" presName="sp" presStyleCnt="0"/>
      <dgm:spPr/>
    </dgm:pt>
    <dgm:pt modelId="{12D2BC9B-D192-45C2-804B-5521105A7FAC}" type="pres">
      <dgm:prSet presAssocID="{84AF5B7A-8477-4886-85E7-F472C48E2674}" presName="arrowAndChildren" presStyleCnt="0"/>
      <dgm:spPr/>
    </dgm:pt>
    <dgm:pt modelId="{5E5D13F9-A98A-4B71-B384-43D72A174429}" type="pres">
      <dgm:prSet presAssocID="{84AF5B7A-8477-4886-85E7-F472C48E2674}" presName="parentTextArrow" presStyleLbl="node1" presStyleIdx="1" presStyleCnt="2"/>
      <dgm:spPr/>
    </dgm:pt>
  </dgm:ptLst>
  <dgm:cxnLst>
    <dgm:cxn modelId="{3A12E906-3E8C-4768-A5A7-7E3F84D7836D}" type="presOf" srcId="{84AF5B7A-8477-4886-85E7-F472C48E2674}" destId="{5E5D13F9-A98A-4B71-B384-43D72A174429}" srcOrd="0" destOrd="0" presId="urn:microsoft.com/office/officeart/2005/8/layout/process4"/>
    <dgm:cxn modelId="{189E935D-24CF-4A73-9ED2-453D1ED81075}" srcId="{9BF22BD0-DB7B-4B95-8625-52476BA926F1}" destId="{9618A81A-DF26-4A90-A5EB-07DE14B8833E}" srcOrd="1" destOrd="0" parTransId="{24EA89F6-6B9F-46E2-A81D-2926527A5450}" sibTransId="{7A231606-0383-4C1B-9E0C-174AEA8D1A9D}"/>
    <dgm:cxn modelId="{7E967C56-7D52-408B-A2F1-C3A7834D08AC}" type="presOf" srcId="{9BF22BD0-DB7B-4B95-8625-52476BA926F1}" destId="{C45C1758-C808-435A-949A-8B79B179AAAA}" srcOrd="0" destOrd="0" presId="urn:microsoft.com/office/officeart/2005/8/layout/process4"/>
    <dgm:cxn modelId="{5351FFB2-6DA6-4334-9B88-52F2E50D9BBC}" type="presOf" srcId="{9618A81A-DF26-4A90-A5EB-07DE14B8833E}" destId="{9219D2EB-5262-4FFD-AA38-33C07D8E07B4}" srcOrd="0" destOrd="0" presId="urn:microsoft.com/office/officeart/2005/8/layout/process4"/>
    <dgm:cxn modelId="{4794A9D6-1225-40CC-AFDC-B5796910BADF}" srcId="{9BF22BD0-DB7B-4B95-8625-52476BA926F1}" destId="{84AF5B7A-8477-4886-85E7-F472C48E2674}" srcOrd="0" destOrd="0" parTransId="{BF83A658-6A47-4FE2-9ECA-88C8AED51DDD}" sibTransId="{075B1EC0-1B19-4BAB-A226-03F22898DD9F}"/>
    <dgm:cxn modelId="{388F033A-C4EA-4071-9D43-4ACEA5860853}" type="presParOf" srcId="{C45C1758-C808-435A-949A-8B79B179AAAA}" destId="{60672C90-1BF6-48D8-AE12-28D12A1BE639}" srcOrd="0" destOrd="0" presId="urn:microsoft.com/office/officeart/2005/8/layout/process4"/>
    <dgm:cxn modelId="{5DDD8D68-D492-4BFD-96D1-9293DFD9E6FC}" type="presParOf" srcId="{60672C90-1BF6-48D8-AE12-28D12A1BE639}" destId="{9219D2EB-5262-4FFD-AA38-33C07D8E07B4}" srcOrd="0" destOrd="0" presId="urn:microsoft.com/office/officeart/2005/8/layout/process4"/>
    <dgm:cxn modelId="{9AE801FF-80F2-4CA4-869A-C1BA6B247237}" type="presParOf" srcId="{C45C1758-C808-435A-949A-8B79B179AAAA}" destId="{76F05D83-2CEA-40AE-90B5-76D0996532A0}" srcOrd="1" destOrd="0" presId="urn:microsoft.com/office/officeart/2005/8/layout/process4"/>
    <dgm:cxn modelId="{07C1F186-ACF3-4FCE-8975-DEFC363C887B}" type="presParOf" srcId="{C45C1758-C808-435A-949A-8B79B179AAAA}" destId="{12D2BC9B-D192-45C2-804B-5521105A7FAC}" srcOrd="2" destOrd="0" presId="urn:microsoft.com/office/officeart/2005/8/layout/process4"/>
    <dgm:cxn modelId="{1606BCA8-0E83-43DC-90F4-EE67AA126E22}" type="presParOf" srcId="{12D2BC9B-D192-45C2-804B-5521105A7FAC}" destId="{5E5D13F9-A98A-4B71-B384-43D72A174429}"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B89A4A-D108-4093-8404-B39E92B4B7C3}">
      <dsp:nvSpPr>
        <dsp:cNvPr id="0" name=""/>
        <dsp:cNvSpPr/>
      </dsp:nvSpPr>
      <dsp:spPr>
        <a:xfrm>
          <a:off x="0" y="0"/>
          <a:ext cx="7700306" cy="752990"/>
        </a:xfrm>
        <a:prstGeom prst="roundRect">
          <a:avLst>
            <a:gd name="adj" fmla="val 1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nl-NL" sz="1900" kern="1200" dirty="0"/>
            <a:t>maken.wikiwijs.nl/115127 en maken.wikiwijs.nl/190251</a:t>
          </a:r>
          <a:endParaRPr lang="en-US" sz="1900" kern="1200" dirty="0"/>
        </a:p>
      </dsp:txBody>
      <dsp:txXfrm>
        <a:off x="22054" y="22054"/>
        <a:ext cx="6824144" cy="708882"/>
      </dsp:txXfrm>
    </dsp:sp>
    <dsp:sp modelId="{75F6C80C-BFB2-4C9D-A28A-423BD8406F98}">
      <dsp:nvSpPr>
        <dsp:cNvPr id="0" name=""/>
        <dsp:cNvSpPr/>
      </dsp:nvSpPr>
      <dsp:spPr>
        <a:xfrm>
          <a:off x="644900" y="889897"/>
          <a:ext cx="7700306" cy="752990"/>
        </a:xfrm>
        <a:prstGeom prst="roundRect">
          <a:avLst>
            <a:gd name="adj" fmla="val 10000"/>
          </a:avLst>
        </a:prstGeom>
        <a:gradFill rotWithShape="0">
          <a:gsLst>
            <a:gs pos="0">
              <a:schemeClr val="accent2">
                <a:hueOff val="-6588574"/>
                <a:satOff val="300"/>
                <a:lumOff val="0"/>
                <a:alphaOff val="0"/>
                <a:tint val="98000"/>
                <a:lumMod val="114000"/>
              </a:schemeClr>
            </a:gs>
            <a:gs pos="100000">
              <a:schemeClr val="accent2">
                <a:hueOff val="-6588574"/>
                <a:satOff val="30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nl-NL" sz="1900" kern="1200"/>
            <a:t>Tabblad van ontwikkelcentrum maken</a:t>
          </a:r>
          <a:endParaRPr lang="en-US" sz="1900" kern="1200"/>
        </a:p>
      </dsp:txBody>
      <dsp:txXfrm>
        <a:off x="666954" y="911951"/>
        <a:ext cx="6521854" cy="708882"/>
      </dsp:txXfrm>
    </dsp:sp>
    <dsp:sp modelId="{00AC4FA2-CD78-4738-963E-ECC10A207EA0}">
      <dsp:nvSpPr>
        <dsp:cNvPr id="0" name=""/>
        <dsp:cNvSpPr/>
      </dsp:nvSpPr>
      <dsp:spPr>
        <a:xfrm>
          <a:off x="1280175" y="1779795"/>
          <a:ext cx="7700306" cy="752990"/>
        </a:xfrm>
        <a:prstGeom prst="roundRect">
          <a:avLst>
            <a:gd name="adj" fmla="val 10000"/>
          </a:avLst>
        </a:prstGeom>
        <a:gradFill rotWithShape="0">
          <a:gsLst>
            <a:gs pos="0">
              <a:schemeClr val="accent2">
                <a:hueOff val="-13177148"/>
                <a:satOff val="601"/>
                <a:lumOff val="0"/>
                <a:alphaOff val="0"/>
                <a:tint val="98000"/>
                <a:lumMod val="114000"/>
              </a:schemeClr>
            </a:gs>
            <a:gs pos="100000">
              <a:schemeClr val="accent2">
                <a:hueOff val="-13177148"/>
                <a:satOff val="601"/>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nl-NL" sz="1900" kern="1200"/>
            <a:t>Snel knop maken voor email. (hiermee communiceren wij) </a:t>
          </a:r>
          <a:endParaRPr lang="en-US" sz="1900" kern="1200"/>
        </a:p>
      </dsp:txBody>
      <dsp:txXfrm>
        <a:off x="1302229" y="1801849"/>
        <a:ext cx="6531479" cy="708882"/>
      </dsp:txXfrm>
    </dsp:sp>
    <dsp:sp modelId="{63CA603B-D527-4A2F-AA68-3D175D12EBEE}">
      <dsp:nvSpPr>
        <dsp:cNvPr id="0" name=""/>
        <dsp:cNvSpPr/>
      </dsp:nvSpPr>
      <dsp:spPr>
        <a:xfrm>
          <a:off x="1925076" y="2669692"/>
          <a:ext cx="7700306" cy="752990"/>
        </a:xfrm>
        <a:prstGeom prst="roundRect">
          <a:avLst>
            <a:gd name="adj" fmla="val 10000"/>
          </a:avLst>
        </a:prstGeom>
        <a:gradFill rotWithShape="0">
          <a:gsLst>
            <a:gs pos="0">
              <a:schemeClr val="accent2">
                <a:hueOff val="-19765721"/>
                <a:satOff val="901"/>
                <a:lumOff val="0"/>
                <a:alphaOff val="0"/>
                <a:tint val="98000"/>
                <a:lumMod val="114000"/>
              </a:schemeClr>
            </a:gs>
            <a:gs pos="100000">
              <a:schemeClr val="accent2">
                <a:hueOff val="-19765721"/>
                <a:satOff val="901"/>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nl-NL" sz="1900" kern="1200" dirty="0"/>
            <a:t>Mijn email onthouden: g.de.keijzer@yuverta.nl + OUTLOOK op je scherm zetten. </a:t>
          </a:r>
          <a:endParaRPr lang="en-US" sz="1900" kern="1200" dirty="0"/>
        </a:p>
      </dsp:txBody>
      <dsp:txXfrm>
        <a:off x="1947130" y="2691746"/>
        <a:ext cx="6521854" cy="708882"/>
      </dsp:txXfrm>
    </dsp:sp>
    <dsp:sp modelId="{F2D32B7B-5609-4072-82F1-A60937748E44}">
      <dsp:nvSpPr>
        <dsp:cNvPr id="0" name=""/>
        <dsp:cNvSpPr/>
      </dsp:nvSpPr>
      <dsp:spPr>
        <a:xfrm>
          <a:off x="7210862" y="576722"/>
          <a:ext cx="489443" cy="489443"/>
        </a:xfrm>
        <a:prstGeom prst="downArrow">
          <a:avLst>
            <a:gd name="adj1" fmla="val 55000"/>
            <a:gd name="adj2" fmla="val 45000"/>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7320987" y="576722"/>
        <a:ext cx="269193" cy="368306"/>
      </dsp:txXfrm>
    </dsp:sp>
    <dsp:sp modelId="{4C7C851F-9847-49BD-84F7-08D56F5F8C60}">
      <dsp:nvSpPr>
        <dsp:cNvPr id="0" name=""/>
        <dsp:cNvSpPr/>
      </dsp:nvSpPr>
      <dsp:spPr>
        <a:xfrm>
          <a:off x="7855763" y="1466619"/>
          <a:ext cx="489443" cy="489443"/>
        </a:xfrm>
        <a:prstGeom prst="downArrow">
          <a:avLst>
            <a:gd name="adj1" fmla="val 55000"/>
            <a:gd name="adj2" fmla="val 45000"/>
          </a:avLst>
        </a:prstGeom>
        <a:solidFill>
          <a:schemeClr val="accent2">
            <a:tint val="40000"/>
            <a:alpha val="90000"/>
            <a:hueOff val="-10302092"/>
            <a:satOff val="530"/>
            <a:lumOff val="28"/>
            <a:alphaOff val="0"/>
          </a:schemeClr>
        </a:solidFill>
        <a:ln w="9525" cap="rnd" cmpd="sng" algn="ctr">
          <a:solidFill>
            <a:schemeClr val="accent2">
              <a:tint val="40000"/>
              <a:alpha val="90000"/>
              <a:hueOff val="-10302092"/>
              <a:satOff val="530"/>
              <a:lumOff val="2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7965888" y="1466619"/>
        <a:ext cx="269193" cy="368306"/>
      </dsp:txXfrm>
    </dsp:sp>
    <dsp:sp modelId="{29ED1B01-1491-4994-9590-67D0200FCD88}">
      <dsp:nvSpPr>
        <dsp:cNvPr id="0" name=""/>
        <dsp:cNvSpPr/>
      </dsp:nvSpPr>
      <dsp:spPr>
        <a:xfrm>
          <a:off x="8491038" y="2356517"/>
          <a:ext cx="489443" cy="489443"/>
        </a:xfrm>
        <a:prstGeom prst="downArrow">
          <a:avLst>
            <a:gd name="adj1" fmla="val 55000"/>
            <a:gd name="adj2" fmla="val 45000"/>
          </a:avLst>
        </a:prstGeom>
        <a:solidFill>
          <a:schemeClr val="accent2">
            <a:tint val="40000"/>
            <a:alpha val="90000"/>
            <a:hueOff val="-20604185"/>
            <a:satOff val="1061"/>
            <a:lumOff val="55"/>
            <a:alphaOff val="0"/>
          </a:schemeClr>
        </a:solidFill>
        <a:ln w="9525" cap="rnd" cmpd="sng" algn="ctr">
          <a:solidFill>
            <a:schemeClr val="accent2">
              <a:tint val="40000"/>
              <a:alpha val="90000"/>
              <a:hueOff val="-20604185"/>
              <a:satOff val="1061"/>
              <a:lumOff val="5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8601163" y="2356517"/>
        <a:ext cx="269193" cy="3683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19D2EB-5262-4FFD-AA38-33C07D8E07B4}">
      <dsp:nvSpPr>
        <dsp:cNvPr id="0" name=""/>
        <dsp:cNvSpPr/>
      </dsp:nvSpPr>
      <dsp:spPr>
        <a:xfrm>
          <a:off x="0" y="2974748"/>
          <a:ext cx="6116795" cy="1951757"/>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nl-NL" sz="3400" kern="1200"/>
            <a:t>Zoek de antwoorden op in de Rassenlijst.</a:t>
          </a:r>
          <a:endParaRPr lang="en-US" sz="3400" kern="1200"/>
        </a:p>
      </dsp:txBody>
      <dsp:txXfrm>
        <a:off x="0" y="2974748"/>
        <a:ext cx="6116795" cy="1951757"/>
      </dsp:txXfrm>
    </dsp:sp>
    <dsp:sp modelId="{5E5D13F9-A98A-4B71-B384-43D72A174429}">
      <dsp:nvSpPr>
        <dsp:cNvPr id="0" name=""/>
        <dsp:cNvSpPr/>
      </dsp:nvSpPr>
      <dsp:spPr>
        <a:xfrm rot="10800000">
          <a:off x="0" y="2222"/>
          <a:ext cx="6116795" cy="3001802"/>
        </a:xfrm>
        <a:prstGeom prst="upArrowCallout">
          <a:avLst/>
        </a:prstGeom>
        <a:solidFill>
          <a:schemeClr val="accent2">
            <a:hueOff val="-19765721"/>
            <a:satOff val="901"/>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nl-NL" sz="3400" kern="1200" dirty="0"/>
            <a:t>Stel jezelf vijf vragen over diverse fruitgewassen. Schrijf deze op.</a:t>
          </a:r>
          <a:endParaRPr lang="en-US" sz="3400" kern="1200" dirty="0"/>
        </a:p>
      </dsp:txBody>
      <dsp:txXfrm rot="10800000">
        <a:off x="0" y="2222"/>
        <a:ext cx="6116795" cy="1950481"/>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nl-NL"/>
              <a:t>Klik om stijl te bewerken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9/14/2022</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923A1CC3-2375-41D4-9E03-427CAF2A4C1A}" type="datetimeFigureOut">
              <a:rPr lang="en-US" dirty="0"/>
              <a:t>9/14/2022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el en bijschrif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nl-NL"/>
              <a:t>Klik om stijl te bewerken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AFF16868-8199-4C2C-A5B1-63AEE139F88E}" type="datetimeFigureOut">
              <a:rPr lang="en-US" dirty="0"/>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eraat met bijschrift">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nl-NL"/>
              <a:t>Klik om stijl te bewerken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AAD9FF7F-6988-44CC-821B-644E70CD2F73}" type="datetimeFigureOut">
              <a:rPr lang="en-US" dirty="0"/>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amkaartj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5C12C299-16B2-4475-990D-751901EACC14}" type="datetimeFigureOut">
              <a:rPr lang="en-US" dirty="0"/>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9/14/2022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9/14/2022</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nl-NL"/>
              <a:t>Klik om stijl te bewerken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nl-NL"/>
              <a:t>Klik om stijl te bewerken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34E6425-0181-43F2-84FC-787E803FD2F8}" type="datetimeFigureOut">
              <a:rPr lang="en-US" dirty="0"/>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9/14/2022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9/14/2022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nl-NL"/>
              <a:t>Klik om stijl te bewerken</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9/14/2022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9/14/2022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nl-NL"/>
              <a:t>Klik om stijl te bewerken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76E86A4C-8E40-4F87-A4F0-01A0687C5742}" type="datetimeFigureOut">
              <a:rPr lang="en-US" dirty="0"/>
              <a:t>9/14/2022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nl-NL"/>
              <a:t>Klik om stijl te bewerken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nl-NL"/>
              <a:t>Klik op het pictogram als u een afbeelding wilt toevoegen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35E72C73-2D91-4E12-BA25-F0AA0C03599B}" type="datetimeFigureOut">
              <a:rPr lang="en-US" dirty="0"/>
              <a:t>9/14/2022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nl-NL"/>
              <a:t>Klik om stijl te bewerken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9/14/2022</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FB9E17-CF08-4A3C-9AEA-C554BA6B18D4}"/>
              </a:ext>
            </a:extLst>
          </p:cNvPr>
          <p:cNvSpPr>
            <a:spLocks noGrp="1"/>
          </p:cNvSpPr>
          <p:nvPr>
            <p:ph type="ctrTitle"/>
          </p:nvPr>
        </p:nvSpPr>
        <p:spPr/>
        <p:txBody>
          <a:bodyPr/>
          <a:lstStyle/>
          <a:p>
            <a:r>
              <a:rPr lang="nl-NL" dirty="0"/>
              <a:t>Oogsten en verwerken</a:t>
            </a:r>
          </a:p>
        </p:txBody>
      </p:sp>
      <p:sp>
        <p:nvSpPr>
          <p:cNvPr id="3" name="Ondertitel 2">
            <a:extLst>
              <a:ext uri="{FF2B5EF4-FFF2-40B4-BE49-F238E27FC236}">
                <a16:creationId xmlns:a16="http://schemas.microsoft.com/office/drawing/2014/main" id="{73784D3C-FE6D-48D0-9A6F-53E3EC061B4B}"/>
              </a:ext>
            </a:extLst>
          </p:cNvPr>
          <p:cNvSpPr>
            <a:spLocks noGrp="1"/>
          </p:cNvSpPr>
          <p:nvPr>
            <p:ph type="subTitle" idx="1"/>
          </p:nvPr>
        </p:nvSpPr>
        <p:spPr/>
        <p:txBody>
          <a:bodyPr/>
          <a:lstStyle/>
          <a:p>
            <a:r>
              <a:rPr lang="nl-NL" dirty="0"/>
              <a:t>Week 1</a:t>
            </a:r>
          </a:p>
        </p:txBody>
      </p:sp>
    </p:spTree>
    <p:extLst>
      <p:ext uri="{BB962C8B-B14F-4D97-AF65-F5344CB8AC3E}">
        <p14:creationId xmlns:p14="http://schemas.microsoft.com/office/powerpoint/2010/main" val="2389951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000C36E-AAFD-4188-BB55-FAE4A82728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13CB6D4A-4ADE-4BAF-BB67-7E9E8AB2C8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flipH="1">
            <a:off x="343043" y="402165"/>
            <a:ext cx="673865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3" name="Oval 12">
            <a:extLst>
              <a:ext uri="{FF2B5EF4-FFF2-40B4-BE49-F238E27FC236}">
                <a16:creationId xmlns:a16="http://schemas.microsoft.com/office/drawing/2014/main" id="{2065753A-F15B-43F6-B811-03D5434266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9519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id="{219AED55-7F29-4A42-9B4E-43EA055109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5677511" flipH="1">
            <a:off x="6355223"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a:extLst>
              <a:ext uri="{FF2B5EF4-FFF2-40B4-BE49-F238E27FC236}">
                <a16:creationId xmlns:a16="http://schemas.microsoft.com/office/drawing/2014/main" id="{3394EDF3-F539-40F8-9354-FE02885829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5400000" flipH="1">
            <a:off x="4512068"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9" name="Oval 18">
            <a:extLst>
              <a:ext uri="{FF2B5EF4-FFF2-40B4-BE49-F238E27FC236}">
                <a16:creationId xmlns:a16="http://schemas.microsoft.com/office/drawing/2014/main" id="{25236E71-242B-4CE7-96BC-B66F91F9DF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818848"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a:extLst>
              <a:ext uri="{FF2B5EF4-FFF2-40B4-BE49-F238E27FC236}">
                <a16:creationId xmlns:a16="http://schemas.microsoft.com/office/drawing/2014/main" id="{683A5930-ABB0-4C7A-8E96-AB945DFB0D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flipH="1">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el 1">
            <a:extLst>
              <a:ext uri="{FF2B5EF4-FFF2-40B4-BE49-F238E27FC236}">
                <a16:creationId xmlns:a16="http://schemas.microsoft.com/office/drawing/2014/main" id="{42F874EE-7531-41EE-A8A3-C8DC2C806C1B}"/>
              </a:ext>
            </a:extLst>
          </p:cNvPr>
          <p:cNvSpPr>
            <a:spLocks noGrp="1"/>
          </p:cNvSpPr>
          <p:nvPr>
            <p:ph type="title"/>
          </p:nvPr>
        </p:nvSpPr>
        <p:spPr>
          <a:xfrm>
            <a:off x="8471239" y="973667"/>
            <a:ext cx="2942210" cy="4833745"/>
          </a:xfrm>
        </p:spPr>
        <p:txBody>
          <a:bodyPr>
            <a:normAutofit/>
          </a:bodyPr>
          <a:lstStyle/>
          <a:p>
            <a:r>
              <a:rPr lang="nl-NL" sz="2500">
                <a:solidFill>
                  <a:srgbClr val="EBEBEB"/>
                </a:solidFill>
              </a:rPr>
              <a:t>Schoolopdracht 2.1</a:t>
            </a:r>
          </a:p>
        </p:txBody>
      </p:sp>
      <p:sp>
        <p:nvSpPr>
          <p:cNvPr id="23" name="Rectangle 22">
            <a:extLst>
              <a:ext uri="{FF2B5EF4-FFF2-40B4-BE49-F238E27FC236}">
                <a16:creationId xmlns:a16="http://schemas.microsoft.com/office/drawing/2014/main" id="{33E51D9F-DA72-49DE-9183-76B062B385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5" name="Tijdelijke aanduiding voor inhoud 2">
            <a:extLst>
              <a:ext uri="{FF2B5EF4-FFF2-40B4-BE49-F238E27FC236}">
                <a16:creationId xmlns:a16="http://schemas.microsoft.com/office/drawing/2014/main" id="{B4FCD39B-8DCD-69C6-02D2-6B6E4A907A55}"/>
              </a:ext>
            </a:extLst>
          </p:cNvPr>
          <p:cNvGraphicFramePr>
            <a:graphicFrameLocks noGrp="1"/>
          </p:cNvGraphicFramePr>
          <p:nvPr>
            <p:ph idx="1"/>
            <p:extLst>
              <p:ext uri="{D42A27DB-BD31-4B8C-83A1-F6EECF244321}">
                <p14:modId xmlns:p14="http://schemas.microsoft.com/office/powerpoint/2010/main" val="534807786"/>
              </p:ext>
            </p:extLst>
          </p:nvPr>
        </p:nvGraphicFramePr>
        <p:xfrm>
          <a:off x="964907" y="973667"/>
          <a:ext cx="6116795" cy="49287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39156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C1D70F-64D6-4B44-AF56-6F4737642799}"/>
              </a:ext>
            </a:extLst>
          </p:cNvPr>
          <p:cNvSpPr>
            <a:spLocks noGrp="1"/>
          </p:cNvSpPr>
          <p:nvPr>
            <p:ph type="title"/>
          </p:nvPr>
        </p:nvSpPr>
        <p:spPr/>
        <p:txBody>
          <a:bodyPr/>
          <a:lstStyle/>
          <a:p>
            <a:r>
              <a:rPr lang="nl-NL"/>
              <a:t>Schoolopdracht 2.2</a:t>
            </a:r>
            <a:endParaRPr lang="nl-NL" dirty="0"/>
          </a:p>
        </p:txBody>
      </p:sp>
      <p:sp>
        <p:nvSpPr>
          <p:cNvPr id="3" name="Tijdelijke aanduiding voor inhoud 2">
            <a:extLst>
              <a:ext uri="{FF2B5EF4-FFF2-40B4-BE49-F238E27FC236}">
                <a16:creationId xmlns:a16="http://schemas.microsoft.com/office/drawing/2014/main" id="{D27CD4D0-ED85-4AA6-800B-267495D16D75}"/>
              </a:ext>
            </a:extLst>
          </p:cNvPr>
          <p:cNvSpPr>
            <a:spLocks noGrp="1"/>
          </p:cNvSpPr>
          <p:nvPr>
            <p:ph idx="1"/>
          </p:nvPr>
        </p:nvSpPr>
        <p:spPr/>
        <p:txBody>
          <a:bodyPr/>
          <a:lstStyle/>
          <a:p>
            <a:endParaRPr lang="nl-NL" dirty="0"/>
          </a:p>
          <a:p>
            <a:pPr marL="0" indent="0">
              <a:buNone/>
            </a:pPr>
            <a:r>
              <a:rPr lang="nl-NL" dirty="0"/>
              <a:t>Stel, jij moet op je praktijkbedrijf een perceel van 2 ha inplanten. Hoe ga je te werk? </a:t>
            </a:r>
          </a:p>
          <a:p>
            <a:r>
              <a:rPr lang="nl-NL" dirty="0"/>
              <a:t>A.	Maak een teeltplan voor deze oppervlakte en geef aan voor welke soorten en rassen je kiest. Houd rekening met de bestaande aanplant.</a:t>
            </a:r>
          </a:p>
          <a:p>
            <a:r>
              <a:rPr lang="nl-NL" dirty="0"/>
              <a:t>B.	Wat ga je rooien en waarom? </a:t>
            </a:r>
          </a:p>
          <a:p>
            <a:r>
              <a:rPr lang="nl-NL" dirty="0"/>
              <a:t>C.	Geef bij elke keuze twee redenen. </a:t>
            </a:r>
          </a:p>
          <a:p>
            <a:r>
              <a:rPr lang="nl-NL" dirty="0"/>
              <a:t>D.	Overleg je teeltplan met je praktijkopleider en lever het in bij je docent.</a:t>
            </a:r>
          </a:p>
          <a:p>
            <a:endParaRPr lang="nl-NL" dirty="0"/>
          </a:p>
        </p:txBody>
      </p:sp>
    </p:spTree>
    <p:extLst>
      <p:ext uri="{BB962C8B-B14F-4D97-AF65-F5344CB8AC3E}">
        <p14:creationId xmlns:p14="http://schemas.microsoft.com/office/powerpoint/2010/main" val="4057763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6503EB0F-2257-4A3E-A73B-E1DE769B459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0" name="Rectangle 9">
              <a:extLst>
                <a:ext uri="{FF2B5EF4-FFF2-40B4-BE49-F238E27FC236}">
                  <a16:creationId xmlns:a16="http://schemas.microsoft.com/office/drawing/2014/main" id="{77012B2A-0D78-433A-8C68-8889D3DCD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5">
              <a:extLst>
                <a:ext uri="{FF2B5EF4-FFF2-40B4-BE49-F238E27FC236}">
                  <a16:creationId xmlns:a16="http://schemas.microsoft.com/office/drawing/2014/main" id="{119D0202-ED3F-47CC-90E9-4E963BCDAB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Rectangle 12">
            <a:extLst>
              <a:ext uri="{FF2B5EF4-FFF2-40B4-BE49-F238E27FC236}">
                <a16:creationId xmlns:a16="http://schemas.microsoft.com/office/drawing/2014/main" id="{670D6F2B-93AF-47D6-9378-5E54BE0AC6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pic>
        <p:nvPicPr>
          <p:cNvPr id="5" name="Picture 4">
            <a:extLst>
              <a:ext uri="{FF2B5EF4-FFF2-40B4-BE49-F238E27FC236}">
                <a16:creationId xmlns:a16="http://schemas.microsoft.com/office/drawing/2014/main" id="{EBBF114B-DAE0-EA96-037F-4F126841C10B}"/>
              </a:ext>
            </a:extLst>
          </p:cNvPr>
          <p:cNvPicPr>
            <a:picLocks noChangeAspect="1"/>
          </p:cNvPicPr>
          <p:nvPr/>
        </p:nvPicPr>
        <p:blipFill rotWithShape="1">
          <a:blip r:embed="rId3"/>
          <a:srcRect t="26796" r="-1" b="-1"/>
          <a:stretch/>
        </p:blipFill>
        <p:spPr>
          <a:xfrm>
            <a:off x="1" y="-5"/>
            <a:ext cx="12191695" cy="5020241"/>
          </a:xfrm>
          <a:custGeom>
            <a:avLst/>
            <a:gdLst/>
            <a:ahLst/>
            <a:cxnLst/>
            <a:rect l="l" t="t" r="r" b="b"/>
            <a:pathLst>
              <a:path w="12191695" h="5020241">
                <a:moveTo>
                  <a:pt x="0" y="0"/>
                </a:moveTo>
                <a:lnTo>
                  <a:pt x="12191695" y="0"/>
                </a:lnTo>
                <a:lnTo>
                  <a:pt x="12191695" y="4057991"/>
                </a:lnTo>
                <a:lnTo>
                  <a:pt x="11914945" y="4110187"/>
                </a:lnTo>
                <a:lnTo>
                  <a:pt x="11639412" y="4159931"/>
                </a:lnTo>
                <a:lnTo>
                  <a:pt x="11362661" y="4208624"/>
                </a:lnTo>
                <a:lnTo>
                  <a:pt x="11084690" y="4250310"/>
                </a:lnTo>
                <a:lnTo>
                  <a:pt x="10807939" y="4292347"/>
                </a:lnTo>
                <a:lnTo>
                  <a:pt x="10529968" y="4331582"/>
                </a:lnTo>
                <a:lnTo>
                  <a:pt x="10255655" y="4365211"/>
                </a:lnTo>
                <a:lnTo>
                  <a:pt x="9977684" y="4397089"/>
                </a:lnTo>
                <a:lnTo>
                  <a:pt x="9700933" y="4426165"/>
                </a:lnTo>
                <a:lnTo>
                  <a:pt x="9429058" y="4451387"/>
                </a:lnTo>
                <a:lnTo>
                  <a:pt x="9153526" y="4476609"/>
                </a:lnTo>
                <a:lnTo>
                  <a:pt x="8881651" y="4497628"/>
                </a:lnTo>
                <a:lnTo>
                  <a:pt x="8609776" y="4514092"/>
                </a:lnTo>
                <a:lnTo>
                  <a:pt x="8339121" y="4531258"/>
                </a:lnTo>
                <a:lnTo>
                  <a:pt x="8070903" y="4545620"/>
                </a:lnTo>
                <a:lnTo>
                  <a:pt x="7805124" y="4555779"/>
                </a:lnTo>
                <a:lnTo>
                  <a:pt x="7539345" y="4564537"/>
                </a:lnTo>
                <a:lnTo>
                  <a:pt x="7276005" y="4572944"/>
                </a:lnTo>
                <a:lnTo>
                  <a:pt x="7016322" y="4576798"/>
                </a:lnTo>
                <a:lnTo>
                  <a:pt x="6756639" y="4581001"/>
                </a:lnTo>
                <a:lnTo>
                  <a:pt x="6500613" y="4583103"/>
                </a:lnTo>
                <a:lnTo>
                  <a:pt x="6247026" y="4581001"/>
                </a:lnTo>
                <a:lnTo>
                  <a:pt x="5995877" y="4581001"/>
                </a:lnTo>
                <a:lnTo>
                  <a:pt x="5747167" y="4576798"/>
                </a:lnTo>
                <a:lnTo>
                  <a:pt x="5503333" y="4570492"/>
                </a:lnTo>
                <a:lnTo>
                  <a:pt x="5261938" y="4564537"/>
                </a:lnTo>
                <a:lnTo>
                  <a:pt x="5025418" y="4557881"/>
                </a:lnTo>
                <a:lnTo>
                  <a:pt x="4790118" y="4547722"/>
                </a:lnTo>
                <a:lnTo>
                  <a:pt x="4558477" y="4536862"/>
                </a:lnTo>
                <a:lnTo>
                  <a:pt x="4331710" y="4527054"/>
                </a:lnTo>
                <a:lnTo>
                  <a:pt x="3889152" y="4499379"/>
                </a:lnTo>
                <a:lnTo>
                  <a:pt x="3464881" y="4469954"/>
                </a:lnTo>
                <a:lnTo>
                  <a:pt x="3057678" y="4439126"/>
                </a:lnTo>
                <a:lnTo>
                  <a:pt x="2672421" y="4405147"/>
                </a:lnTo>
                <a:lnTo>
                  <a:pt x="2304232" y="4369765"/>
                </a:lnTo>
                <a:lnTo>
                  <a:pt x="1962864" y="4331582"/>
                </a:lnTo>
                <a:lnTo>
                  <a:pt x="1642223" y="4294099"/>
                </a:lnTo>
                <a:lnTo>
                  <a:pt x="1347183" y="4256616"/>
                </a:lnTo>
                <a:lnTo>
                  <a:pt x="1076528" y="4221235"/>
                </a:lnTo>
                <a:lnTo>
                  <a:pt x="836351" y="4187605"/>
                </a:lnTo>
                <a:lnTo>
                  <a:pt x="619339" y="4155727"/>
                </a:lnTo>
                <a:lnTo>
                  <a:pt x="436464" y="4129104"/>
                </a:lnTo>
                <a:lnTo>
                  <a:pt x="282848" y="4103881"/>
                </a:lnTo>
                <a:lnTo>
                  <a:pt x="71932" y="4067800"/>
                </a:lnTo>
                <a:lnTo>
                  <a:pt x="1" y="4055539"/>
                </a:lnTo>
                <a:lnTo>
                  <a:pt x="1" y="5020241"/>
                </a:lnTo>
                <a:lnTo>
                  <a:pt x="0" y="5020241"/>
                </a:lnTo>
                <a:close/>
              </a:path>
            </a:pathLst>
          </a:custGeom>
        </p:spPr>
      </p:pic>
      <p:sp>
        <p:nvSpPr>
          <p:cNvPr id="15" name="Freeform: Shape 14">
            <a:extLst>
              <a:ext uri="{FF2B5EF4-FFF2-40B4-BE49-F238E27FC236}">
                <a16:creationId xmlns:a16="http://schemas.microsoft.com/office/drawing/2014/main" id="{D36F3EEA-55D4-4677-80E7-92D00B8F34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55533"/>
            <a:ext cx="12192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7" name="Freeform 5">
            <a:extLst>
              <a:ext uri="{FF2B5EF4-FFF2-40B4-BE49-F238E27FC236}">
                <a16:creationId xmlns:a16="http://schemas.microsoft.com/office/drawing/2014/main" id="{C91E93A7-6C7F-4F77-9CB0-280D958EF4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el 1">
            <a:extLst>
              <a:ext uri="{FF2B5EF4-FFF2-40B4-BE49-F238E27FC236}">
                <a16:creationId xmlns:a16="http://schemas.microsoft.com/office/drawing/2014/main" id="{3DE6B03C-503D-4A75-AE16-7A0A42ED4A57}"/>
              </a:ext>
            </a:extLst>
          </p:cNvPr>
          <p:cNvSpPr>
            <a:spLocks noGrp="1"/>
          </p:cNvSpPr>
          <p:nvPr>
            <p:ph type="title"/>
          </p:nvPr>
        </p:nvSpPr>
        <p:spPr>
          <a:xfrm>
            <a:off x="892199" y="4854346"/>
            <a:ext cx="10407602" cy="868026"/>
          </a:xfrm>
        </p:spPr>
        <p:txBody>
          <a:bodyPr vert="horz" lIns="91440" tIns="45720" rIns="91440" bIns="45720" rtlCol="0" anchor="b">
            <a:normAutofit/>
          </a:bodyPr>
          <a:lstStyle/>
          <a:p>
            <a:pPr algn="ctr">
              <a:lnSpc>
                <a:spcPct val="90000"/>
              </a:lnSpc>
            </a:pPr>
            <a:r>
              <a:rPr lang="en-US" sz="2800">
                <a:solidFill>
                  <a:srgbClr val="EBEBEB"/>
                </a:solidFill>
              </a:rPr>
              <a:t>Praktijkopdracht 1.4 </a:t>
            </a:r>
            <a:br>
              <a:rPr lang="en-US" sz="2800">
                <a:solidFill>
                  <a:srgbClr val="EBEBEB"/>
                </a:solidFill>
              </a:rPr>
            </a:br>
            <a:endParaRPr lang="en-US" sz="2800">
              <a:solidFill>
                <a:srgbClr val="EBEBEB"/>
              </a:solidFill>
            </a:endParaRPr>
          </a:p>
        </p:txBody>
      </p:sp>
      <p:sp>
        <p:nvSpPr>
          <p:cNvPr id="3" name="Tijdelijke aanduiding voor inhoud 2">
            <a:extLst>
              <a:ext uri="{FF2B5EF4-FFF2-40B4-BE49-F238E27FC236}">
                <a16:creationId xmlns:a16="http://schemas.microsoft.com/office/drawing/2014/main" id="{6771BED6-3956-4562-9DD2-AF89B82C404D}"/>
              </a:ext>
            </a:extLst>
          </p:cNvPr>
          <p:cNvSpPr>
            <a:spLocks noGrp="1"/>
          </p:cNvSpPr>
          <p:nvPr>
            <p:ph idx="1"/>
          </p:nvPr>
        </p:nvSpPr>
        <p:spPr>
          <a:xfrm>
            <a:off x="892199" y="5722374"/>
            <a:ext cx="10407602" cy="487924"/>
          </a:xfrm>
        </p:spPr>
        <p:txBody>
          <a:bodyPr vert="horz" lIns="91440" tIns="45720" rIns="91440" bIns="45720" rtlCol="0" anchor="t">
            <a:normAutofit/>
          </a:bodyPr>
          <a:lstStyle/>
          <a:p>
            <a:pPr marL="0" indent="0" algn="ctr">
              <a:buNone/>
            </a:pPr>
            <a:r>
              <a:rPr lang="en-US" cap="all">
                <a:solidFill>
                  <a:schemeClr val="tx2">
                    <a:lumMod val="40000"/>
                    <a:lumOff val="60000"/>
                  </a:schemeClr>
                </a:solidFill>
              </a:rPr>
              <a:t>Deze opdracht bestaat uit drie vragen voor je stagebegeleider/chef</a:t>
            </a:r>
          </a:p>
        </p:txBody>
      </p:sp>
      <p:sp>
        <p:nvSpPr>
          <p:cNvPr id="19" name="Freeform 16">
            <a:extLst>
              <a:ext uri="{FF2B5EF4-FFF2-40B4-BE49-F238E27FC236}">
                <a16:creationId xmlns:a16="http://schemas.microsoft.com/office/drawing/2014/main" id="{E4F17063-EDA4-417B-946F-BA357F3B3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42856" y="3785499"/>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2">
              <a:alpha val="40000"/>
            </a:schemeClr>
          </a:solidFill>
          <a:ln>
            <a:noFill/>
          </a:ln>
        </p:spPr>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806444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6ED079-280E-48B5-A542-A4D810E42DBE}"/>
              </a:ext>
            </a:extLst>
          </p:cNvPr>
          <p:cNvSpPr>
            <a:spLocks noGrp="1"/>
          </p:cNvSpPr>
          <p:nvPr>
            <p:ph type="title"/>
          </p:nvPr>
        </p:nvSpPr>
        <p:spPr/>
        <p:txBody>
          <a:bodyPr/>
          <a:lstStyle/>
          <a:p>
            <a:r>
              <a:rPr lang="nl-NL" dirty="0"/>
              <a:t>Gewasbescherming</a:t>
            </a:r>
          </a:p>
        </p:txBody>
      </p:sp>
      <p:sp>
        <p:nvSpPr>
          <p:cNvPr id="3" name="Tijdelijke aanduiding voor inhoud 2">
            <a:extLst>
              <a:ext uri="{FF2B5EF4-FFF2-40B4-BE49-F238E27FC236}">
                <a16:creationId xmlns:a16="http://schemas.microsoft.com/office/drawing/2014/main" id="{62039769-386E-4CD9-BC6C-C91412DD02FF}"/>
              </a:ext>
            </a:extLst>
          </p:cNvPr>
          <p:cNvSpPr>
            <a:spLocks noGrp="1"/>
          </p:cNvSpPr>
          <p:nvPr>
            <p:ph idx="1"/>
          </p:nvPr>
        </p:nvSpPr>
        <p:spPr/>
        <p:txBody>
          <a:bodyPr/>
          <a:lstStyle/>
          <a:p>
            <a:r>
              <a:rPr lang="nl-NL" dirty="0"/>
              <a:t>Ontwikkelcentrum</a:t>
            </a:r>
          </a:p>
        </p:txBody>
      </p:sp>
    </p:spTree>
    <p:extLst>
      <p:ext uri="{BB962C8B-B14F-4D97-AF65-F5344CB8AC3E}">
        <p14:creationId xmlns:p14="http://schemas.microsoft.com/office/powerpoint/2010/main" val="2025048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8ABDB68-E3D5-448E-97D3-06FFEF6801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B8DD7FEB-D9F3-4F5B-982C-36B0664D0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537676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
        <p:nvSpPr>
          <p:cNvPr id="27" name="Freeform 5">
            <a:extLst>
              <a:ext uri="{FF2B5EF4-FFF2-40B4-BE49-F238E27FC236}">
                <a16:creationId xmlns:a16="http://schemas.microsoft.com/office/drawing/2014/main" id="{96BA11E4-0636-4FA9-A836-2A4FB17644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el 1">
            <a:extLst>
              <a:ext uri="{FF2B5EF4-FFF2-40B4-BE49-F238E27FC236}">
                <a16:creationId xmlns:a16="http://schemas.microsoft.com/office/drawing/2014/main" id="{9F7C3643-88D9-4044-91E3-64B318025037}"/>
              </a:ext>
            </a:extLst>
          </p:cNvPr>
          <p:cNvSpPr>
            <a:spLocks noGrp="1"/>
          </p:cNvSpPr>
          <p:nvPr>
            <p:ph type="title"/>
          </p:nvPr>
        </p:nvSpPr>
        <p:spPr>
          <a:xfrm>
            <a:off x="639098" y="629265"/>
            <a:ext cx="6072776" cy="1622322"/>
          </a:xfrm>
        </p:spPr>
        <p:txBody>
          <a:bodyPr>
            <a:normAutofit/>
          </a:bodyPr>
          <a:lstStyle/>
          <a:p>
            <a:r>
              <a:rPr lang="nl-NL">
                <a:solidFill>
                  <a:srgbClr val="EBEBEB"/>
                </a:solidFill>
              </a:rPr>
              <a:t>Indeling lessen woensdag</a:t>
            </a:r>
          </a:p>
        </p:txBody>
      </p:sp>
      <p:sp>
        <p:nvSpPr>
          <p:cNvPr id="29" name="Freeform: Shape 28">
            <a:extLst>
              <a:ext uri="{FF2B5EF4-FFF2-40B4-BE49-F238E27FC236}">
                <a16:creationId xmlns:a16="http://schemas.microsoft.com/office/drawing/2014/main" id="{5681882E-BDD0-4311-AF62-E801962852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6290102" y="977273"/>
            <a:ext cx="6053670" cy="4903455"/>
          </a:xfrm>
          <a:custGeom>
            <a:avLst/>
            <a:gdLst>
              <a:gd name="connsiteX0" fmla="*/ 6053670 w 6053670"/>
              <a:gd name="connsiteY0" fmla="*/ 1098 h 4903455"/>
              <a:gd name="connsiteX1" fmla="*/ 6053670 w 6053670"/>
              <a:gd name="connsiteY1" fmla="*/ 424590 h 4903455"/>
              <a:gd name="connsiteX2" fmla="*/ 6053670 w 6053670"/>
              <a:gd name="connsiteY2" fmla="*/ 1254558 h 4903455"/>
              <a:gd name="connsiteX3" fmla="*/ 6053670 w 6053670"/>
              <a:gd name="connsiteY3" fmla="*/ 4903455 h 4903455"/>
              <a:gd name="connsiteX4" fmla="*/ 0 w 6053670"/>
              <a:gd name="connsiteY4" fmla="*/ 4903455 h 4903455"/>
              <a:gd name="connsiteX5" fmla="*/ 0 w 6053670"/>
              <a:gd name="connsiteY5" fmla="*/ 1249853 h 4903455"/>
              <a:gd name="connsiteX6" fmla="*/ 0 w 6053670"/>
              <a:gd name="connsiteY6" fmla="*/ 424590 h 4903455"/>
              <a:gd name="connsiteX7" fmla="*/ 0 w 6053670"/>
              <a:gd name="connsiteY7" fmla="*/ 0 h 4903455"/>
              <a:gd name="connsiteX8" fmla="*/ 35717 w 6053670"/>
              <a:gd name="connsiteY8" fmla="*/ 5488 h 4903455"/>
              <a:gd name="connsiteX9" fmla="*/ 140445 w 6053670"/>
              <a:gd name="connsiteY9" fmla="*/ 21641 h 4903455"/>
              <a:gd name="connsiteX10" fmla="*/ 216722 w 6053670"/>
              <a:gd name="connsiteY10" fmla="*/ 32932 h 4903455"/>
              <a:gd name="connsiteX11" fmla="*/ 307527 w 6053670"/>
              <a:gd name="connsiteY11" fmla="*/ 44850 h 4903455"/>
              <a:gd name="connsiteX12" fmla="*/ 415282 w 6053670"/>
              <a:gd name="connsiteY12" fmla="*/ 59121 h 4903455"/>
              <a:gd name="connsiteX13" fmla="*/ 534539 w 6053670"/>
              <a:gd name="connsiteY13" fmla="*/ 74175 h 4903455"/>
              <a:gd name="connsiteX14" fmla="*/ 668931 w 6053670"/>
              <a:gd name="connsiteY14" fmla="*/ 90014 h 4903455"/>
              <a:gd name="connsiteX15" fmla="*/ 815430 w 6053670"/>
              <a:gd name="connsiteY15" fmla="*/ 106794 h 4903455"/>
              <a:gd name="connsiteX16" fmla="*/ 974641 w 6053670"/>
              <a:gd name="connsiteY16" fmla="*/ 123574 h 4903455"/>
              <a:gd name="connsiteX17" fmla="*/ 1144144 w 6053670"/>
              <a:gd name="connsiteY17" fmla="*/ 140667 h 4903455"/>
              <a:gd name="connsiteX18" fmla="*/ 1326965 w 6053670"/>
              <a:gd name="connsiteY18" fmla="*/ 156506 h 4903455"/>
              <a:gd name="connsiteX19" fmla="*/ 1518261 w 6053670"/>
              <a:gd name="connsiteY19" fmla="*/ 171717 h 4903455"/>
              <a:gd name="connsiteX20" fmla="*/ 1720453 w 6053670"/>
              <a:gd name="connsiteY20" fmla="*/ 185518 h 4903455"/>
              <a:gd name="connsiteX21" fmla="*/ 1931121 w 6053670"/>
              <a:gd name="connsiteY21" fmla="*/ 198690 h 4903455"/>
              <a:gd name="connsiteX22" fmla="*/ 2150869 w 6053670"/>
              <a:gd name="connsiteY22" fmla="*/ 211079 h 4903455"/>
              <a:gd name="connsiteX23" fmla="*/ 2263467 w 6053670"/>
              <a:gd name="connsiteY23" fmla="*/ 215470 h 4903455"/>
              <a:gd name="connsiteX24" fmla="*/ 2378487 w 6053670"/>
              <a:gd name="connsiteY24" fmla="*/ 220332 h 4903455"/>
              <a:gd name="connsiteX25" fmla="*/ 2495323 w 6053670"/>
              <a:gd name="connsiteY25" fmla="*/ 224879 h 4903455"/>
              <a:gd name="connsiteX26" fmla="*/ 2612764 w 6053670"/>
              <a:gd name="connsiteY26" fmla="*/ 227859 h 4903455"/>
              <a:gd name="connsiteX27" fmla="*/ 2732627 w 6053670"/>
              <a:gd name="connsiteY27" fmla="*/ 230525 h 4903455"/>
              <a:gd name="connsiteX28" fmla="*/ 2853700 w 6053670"/>
              <a:gd name="connsiteY28" fmla="*/ 233348 h 4903455"/>
              <a:gd name="connsiteX29" fmla="*/ 2977195 w 6053670"/>
              <a:gd name="connsiteY29" fmla="*/ 235229 h 4903455"/>
              <a:gd name="connsiteX30" fmla="*/ 3101900 w 6053670"/>
              <a:gd name="connsiteY30" fmla="*/ 235229 h 4903455"/>
              <a:gd name="connsiteX31" fmla="*/ 3227817 w 6053670"/>
              <a:gd name="connsiteY31" fmla="*/ 236170 h 4903455"/>
              <a:gd name="connsiteX32" fmla="*/ 3354944 w 6053670"/>
              <a:gd name="connsiteY32" fmla="*/ 235229 h 4903455"/>
              <a:gd name="connsiteX33" fmla="*/ 3483887 w 6053670"/>
              <a:gd name="connsiteY33" fmla="*/ 233348 h 4903455"/>
              <a:gd name="connsiteX34" fmla="*/ 3612830 w 6053670"/>
              <a:gd name="connsiteY34" fmla="*/ 231623 h 4903455"/>
              <a:gd name="connsiteX35" fmla="*/ 3743589 w 6053670"/>
              <a:gd name="connsiteY35" fmla="*/ 227859 h 4903455"/>
              <a:gd name="connsiteX36" fmla="*/ 3875559 w 6053670"/>
              <a:gd name="connsiteY36" fmla="*/ 223938 h 4903455"/>
              <a:gd name="connsiteX37" fmla="*/ 4007529 w 6053670"/>
              <a:gd name="connsiteY37" fmla="*/ 219391 h 4903455"/>
              <a:gd name="connsiteX38" fmla="*/ 4140710 w 6053670"/>
              <a:gd name="connsiteY38" fmla="*/ 212961 h 4903455"/>
              <a:gd name="connsiteX39" fmla="*/ 4275102 w 6053670"/>
              <a:gd name="connsiteY39" fmla="*/ 205277 h 4903455"/>
              <a:gd name="connsiteX40" fmla="*/ 4410098 w 6053670"/>
              <a:gd name="connsiteY40" fmla="*/ 197907 h 4903455"/>
              <a:gd name="connsiteX41" fmla="*/ 4545096 w 6053670"/>
              <a:gd name="connsiteY41" fmla="*/ 188498 h 4903455"/>
              <a:gd name="connsiteX42" fmla="*/ 4681909 w 6053670"/>
              <a:gd name="connsiteY42" fmla="*/ 177207 h 4903455"/>
              <a:gd name="connsiteX43" fmla="*/ 4816905 w 6053670"/>
              <a:gd name="connsiteY43" fmla="*/ 165916 h 4903455"/>
              <a:gd name="connsiteX44" fmla="*/ 4954323 w 6053670"/>
              <a:gd name="connsiteY44" fmla="*/ 152899 h 4903455"/>
              <a:gd name="connsiteX45" fmla="*/ 5092347 w 6053670"/>
              <a:gd name="connsiteY45" fmla="*/ 138629 h 4903455"/>
              <a:gd name="connsiteX46" fmla="*/ 5228555 w 6053670"/>
              <a:gd name="connsiteY46" fmla="*/ 123574 h 4903455"/>
              <a:gd name="connsiteX47" fmla="*/ 5366578 w 6053670"/>
              <a:gd name="connsiteY47" fmla="*/ 106010 h 4903455"/>
              <a:gd name="connsiteX48" fmla="*/ 5503997 w 6053670"/>
              <a:gd name="connsiteY48" fmla="*/ 87192 h 4903455"/>
              <a:gd name="connsiteX49" fmla="*/ 5642020 w 6053670"/>
              <a:gd name="connsiteY49" fmla="*/ 68530 h 4903455"/>
              <a:gd name="connsiteX50" fmla="*/ 5779438 w 6053670"/>
              <a:gd name="connsiteY50" fmla="*/ 46733 h 4903455"/>
              <a:gd name="connsiteX51" fmla="*/ 5916251 w 6053670"/>
              <a:gd name="connsiteY51" fmla="*/ 24464 h 4903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4903455">
                <a:moveTo>
                  <a:pt x="6053670" y="1098"/>
                </a:moveTo>
                <a:lnTo>
                  <a:pt x="6053670" y="424590"/>
                </a:lnTo>
                <a:lnTo>
                  <a:pt x="6053670" y="1254558"/>
                </a:lnTo>
                <a:lnTo>
                  <a:pt x="6053670" y="4903455"/>
                </a:lnTo>
                <a:lnTo>
                  <a:pt x="0" y="4903455"/>
                </a:lnTo>
                <a:lnTo>
                  <a:pt x="0" y="1249853"/>
                </a:lnTo>
                <a:lnTo>
                  <a:pt x="0" y="424590"/>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0" y="235229"/>
                </a:lnTo>
                <a:lnTo>
                  <a:pt x="3227817" y="236170"/>
                </a:lnTo>
                <a:lnTo>
                  <a:pt x="3354944" y="235229"/>
                </a:lnTo>
                <a:lnTo>
                  <a:pt x="3483887" y="233348"/>
                </a:lnTo>
                <a:lnTo>
                  <a:pt x="3612830" y="231623"/>
                </a:lnTo>
                <a:lnTo>
                  <a:pt x="3743589" y="227859"/>
                </a:lnTo>
                <a:lnTo>
                  <a:pt x="3875559" y="223938"/>
                </a:lnTo>
                <a:lnTo>
                  <a:pt x="4007529"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sp>
      <p:pic>
        <p:nvPicPr>
          <p:cNvPr id="20" name="Graphic 19" descr="Open Folder">
            <a:extLst>
              <a:ext uri="{FF2B5EF4-FFF2-40B4-BE49-F238E27FC236}">
                <a16:creationId xmlns:a16="http://schemas.microsoft.com/office/drawing/2014/main" id="{BC41A5C8-747E-5852-1E0B-A811920117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18226" y="1375132"/>
            <a:ext cx="4125317" cy="4125317"/>
          </a:xfrm>
          <a:prstGeom prst="rect">
            <a:avLst/>
          </a:prstGeom>
        </p:spPr>
      </p:pic>
      <p:sp>
        <p:nvSpPr>
          <p:cNvPr id="31" name="Rectangle 30">
            <a:extLst>
              <a:ext uri="{FF2B5EF4-FFF2-40B4-BE49-F238E27FC236}">
                <a16:creationId xmlns:a16="http://schemas.microsoft.com/office/drawing/2014/main" id="{EADD3260-4BDA-459B-A162-5E1B897E38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3" name="Oval 32">
            <a:extLst>
              <a:ext uri="{FF2B5EF4-FFF2-40B4-BE49-F238E27FC236}">
                <a16:creationId xmlns:a16="http://schemas.microsoft.com/office/drawing/2014/main" id="{283DA7DD-CA37-4ED7-8710-48E56B063B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5" name="Oval 34">
            <a:extLst>
              <a:ext uri="{FF2B5EF4-FFF2-40B4-BE49-F238E27FC236}">
                <a16:creationId xmlns:a16="http://schemas.microsoft.com/office/drawing/2014/main" id="{B92F2E3C-66CD-4DEB-BA14-2A5912B65A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Tijdelijke aanduiding voor inhoud 2">
            <a:extLst>
              <a:ext uri="{FF2B5EF4-FFF2-40B4-BE49-F238E27FC236}">
                <a16:creationId xmlns:a16="http://schemas.microsoft.com/office/drawing/2014/main" id="{E9EFAECA-7BA2-4530-AA9F-0195B001FD34}"/>
              </a:ext>
            </a:extLst>
          </p:cNvPr>
          <p:cNvSpPr>
            <a:spLocks noGrp="1"/>
          </p:cNvSpPr>
          <p:nvPr>
            <p:ph idx="1"/>
          </p:nvPr>
        </p:nvSpPr>
        <p:spPr>
          <a:xfrm>
            <a:off x="639098" y="2418735"/>
            <a:ext cx="6072776" cy="3811740"/>
          </a:xfrm>
        </p:spPr>
        <p:txBody>
          <a:bodyPr anchor="ctr">
            <a:normAutofit/>
          </a:bodyPr>
          <a:lstStyle/>
          <a:p>
            <a:pPr marL="0" indent="0">
              <a:buNone/>
            </a:pPr>
            <a:r>
              <a:rPr lang="nl-NL">
                <a:solidFill>
                  <a:srgbClr val="FFFFFF"/>
                </a:solidFill>
              </a:rPr>
              <a:t>MAP bestaat uit:</a:t>
            </a:r>
          </a:p>
          <a:p>
            <a:r>
              <a:rPr lang="nl-NL">
                <a:solidFill>
                  <a:srgbClr val="FFFFFF"/>
                </a:solidFill>
              </a:rPr>
              <a:t>Schoolopdrachten</a:t>
            </a:r>
          </a:p>
          <a:p>
            <a:r>
              <a:rPr lang="nl-NL">
                <a:solidFill>
                  <a:srgbClr val="FFFFFF"/>
                </a:solidFill>
              </a:rPr>
              <a:t>Praktijkopdrachten</a:t>
            </a:r>
          </a:p>
          <a:p>
            <a:r>
              <a:rPr lang="nl-NL">
                <a:solidFill>
                  <a:srgbClr val="FFFFFF"/>
                </a:solidFill>
              </a:rPr>
              <a:t>Werkplekopdrachten </a:t>
            </a:r>
          </a:p>
          <a:p>
            <a:endParaRPr lang="nl-NL">
              <a:solidFill>
                <a:srgbClr val="FFFFFF"/>
              </a:solidFill>
            </a:endParaRPr>
          </a:p>
          <a:p>
            <a:r>
              <a:rPr lang="nl-NL">
                <a:solidFill>
                  <a:srgbClr val="FFFFFF"/>
                </a:solidFill>
              </a:rPr>
              <a:t>Einde periode is er een assessment en een kennistoets. </a:t>
            </a:r>
          </a:p>
          <a:p>
            <a:r>
              <a:rPr lang="nl-NL">
                <a:solidFill>
                  <a:srgbClr val="FFFFFF"/>
                </a:solidFill>
              </a:rPr>
              <a:t>De opdrachten, assessment en de  toets maken samen het eindcijfer</a:t>
            </a:r>
          </a:p>
        </p:txBody>
      </p:sp>
    </p:spTree>
    <p:extLst>
      <p:ext uri="{BB962C8B-B14F-4D97-AF65-F5344CB8AC3E}">
        <p14:creationId xmlns:p14="http://schemas.microsoft.com/office/powerpoint/2010/main" val="55352495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6407BE-AEA9-C6FF-16AB-E887BB061D11}"/>
              </a:ext>
            </a:extLst>
          </p:cNvPr>
          <p:cNvSpPr>
            <a:spLocks noGrp="1"/>
          </p:cNvSpPr>
          <p:nvPr>
            <p:ph type="title"/>
          </p:nvPr>
        </p:nvSpPr>
        <p:spPr>
          <a:xfrm>
            <a:off x="1154954" y="973668"/>
            <a:ext cx="8761413" cy="706964"/>
          </a:xfrm>
        </p:spPr>
        <p:txBody>
          <a:bodyPr>
            <a:normAutofit/>
          </a:bodyPr>
          <a:lstStyle/>
          <a:p>
            <a:r>
              <a:rPr lang="nl-NL">
                <a:solidFill>
                  <a:srgbClr val="FFFFFF"/>
                </a:solidFill>
              </a:rPr>
              <a:t>Wegwijs op laptop</a:t>
            </a:r>
          </a:p>
        </p:txBody>
      </p:sp>
      <p:graphicFrame>
        <p:nvGraphicFramePr>
          <p:cNvPr id="20" name="Tijdelijke aanduiding voor inhoud 2">
            <a:extLst>
              <a:ext uri="{FF2B5EF4-FFF2-40B4-BE49-F238E27FC236}">
                <a16:creationId xmlns:a16="http://schemas.microsoft.com/office/drawing/2014/main" id="{BD684F44-2FA2-FE15-69B6-BB1FEFE5818F}"/>
              </a:ext>
            </a:extLst>
          </p:cNvPr>
          <p:cNvGraphicFramePr>
            <a:graphicFrameLocks noGrp="1"/>
          </p:cNvGraphicFramePr>
          <p:nvPr>
            <p:ph idx="1"/>
            <p:extLst>
              <p:ext uri="{D42A27DB-BD31-4B8C-83A1-F6EECF244321}">
                <p14:modId xmlns:p14="http://schemas.microsoft.com/office/powerpoint/2010/main" val="3765815828"/>
              </p:ext>
            </p:extLst>
          </p:nvPr>
        </p:nvGraphicFramePr>
        <p:xfrm>
          <a:off x="1286934" y="2324100"/>
          <a:ext cx="9625383" cy="34226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100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031" name="Group 1030">
            <a:extLst>
              <a:ext uri="{FF2B5EF4-FFF2-40B4-BE49-F238E27FC236}">
                <a16:creationId xmlns:a16="http://schemas.microsoft.com/office/drawing/2014/main" id="{FAEF28A3-012D-4640-B8B8-1EF6EAF723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032" name="Rectangle 1031">
              <a:extLst>
                <a:ext uri="{FF2B5EF4-FFF2-40B4-BE49-F238E27FC236}">
                  <a16:creationId xmlns:a16="http://schemas.microsoft.com/office/drawing/2014/main" id="{F3B2F1C2-14D3-4A53-B329-323795BCFD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33" name="Oval 1032">
              <a:extLst>
                <a:ext uri="{FF2B5EF4-FFF2-40B4-BE49-F238E27FC236}">
                  <a16:creationId xmlns:a16="http://schemas.microsoft.com/office/drawing/2014/main" id="{194E879E-1515-4211-8F1B-B68A92B2C2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34" name="Oval 1033">
              <a:extLst>
                <a:ext uri="{FF2B5EF4-FFF2-40B4-BE49-F238E27FC236}">
                  <a16:creationId xmlns:a16="http://schemas.microsoft.com/office/drawing/2014/main" id="{F7137E7D-1F4E-498A-97D1-0E1FE6FC6F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35" name="Oval 1034">
              <a:extLst>
                <a:ext uri="{FF2B5EF4-FFF2-40B4-BE49-F238E27FC236}">
                  <a16:creationId xmlns:a16="http://schemas.microsoft.com/office/drawing/2014/main" id="{91375183-B6E5-43E0-B28F-39EC908385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36" name="Oval 1035">
              <a:extLst>
                <a:ext uri="{FF2B5EF4-FFF2-40B4-BE49-F238E27FC236}">
                  <a16:creationId xmlns:a16="http://schemas.microsoft.com/office/drawing/2014/main" id="{267F36BD-A8AF-4304-A662-1007CC1748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37" name="Oval 1036">
              <a:extLst>
                <a:ext uri="{FF2B5EF4-FFF2-40B4-BE49-F238E27FC236}">
                  <a16:creationId xmlns:a16="http://schemas.microsoft.com/office/drawing/2014/main" id="{15D9095F-2809-4A90-A032-250AC21C3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38" name="Freeform 5">
              <a:extLst>
                <a:ext uri="{FF2B5EF4-FFF2-40B4-BE49-F238E27FC236}">
                  <a16:creationId xmlns:a16="http://schemas.microsoft.com/office/drawing/2014/main" id="{9027D7BF-C282-4477-A406-245C3F265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39" name="Freeform 5">
              <a:extLst>
                <a:ext uri="{FF2B5EF4-FFF2-40B4-BE49-F238E27FC236}">
                  <a16:creationId xmlns:a16="http://schemas.microsoft.com/office/drawing/2014/main" id="{AC3C43D8-426E-472E-A8E8-C41BF7A876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040" name="Freeform 5">
              <a:extLst>
                <a:ext uri="{FF2B5EF4-FFF2-40B4-BE49-F238E27FC236}">
                  <a16:creationId xmlns:a16="http://schemas.microsoft.com/office/drawing/2014/main" id="{52DCAE0E-B8DE-4C42-A48F-FA0C8345AC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042" name="Rectangle 1041">
            <a:extLst>
              <a:ext uri="{FF2B5EF4-FFF2-40B4-BE49-F238E27FC236}">
                <a16:creationId xmlns:a16="http://schemas.microsoft.com/office/drawing/2014/main" id="{59647F54-801D-44AB-8284-EDDFF77631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44" name="Rectangle 1043">
            <a:extLst>
              <a:ext uri="{FF2B5EF4-FFF2-40B4-BE49-F238E27FC236}">
                <a16:creationId xmlns:a16="http://schemas.microsoft.com/office/drawing/2014/main" id="{89EA2611-DCBA-4E97-A2B2-9A466E76B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dk2"/>
          </a:fillRef>
          <a:effectRef idx="0">
            <a:schemeClr val="accent1"/>
          </a:effectRef>
          <a:fontRef idx="minor">
            <a:schemeClr val="lt1"/>
          </a:fontRef>
        </p:style>
      </p:sp>
      <p:sp>
        <p:nvSpPr>
          <p:cNvPr id="1046" name="Freeform 5">
            <a:extLst>
              <a:ext uri="{FF2B5EF4-FFF2-40B4-BE49-F238E27FC236}">
                <a16:creationId xmlns:a16="http://schemas.microsoft.com/office/drawing/2014/main" id="{BBC615D1-6E12-40EF-915B-316CFDB55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794"/>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1048" name="Freeform 5">
            <a:extLst>
              <a:ext uri="{FF2B5EF4-FFF2-40B4-BE49-F238E27FC236}">
                <a16:creationId xmlns:a16="http://schemas.microsoft.com/office/drawing/2014/main" id="{B9797D36-DE1E-47CD-881A-6C1F582826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537676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
        <p:nvSpPr>
          <p:cNvPr id="2" name="Titel 1">
            <a:extLst>
              <a:ext uri="{FF2B5EF4-FFF2-40B4-BE49-F238E27FC236}">
                <a16:creationId xmlns:a16="http://schemas.microsoft.com/office/drawing/2014/main" id="{AFA3AB90-2973-41F0-B870-028B1FF1968C}"/>
              </a:ext>
            </a:extLst>
          </p:cNvPr>
          <p:cNvSpPr>
            <a:spLocks noGrp="1"/>
          </p:cNvSpPr>
          <p:nvPr>
            <p:ph type="title"/>
          </p:nvPr>
        </p:nvSpPr>
        <p:spPr>
          <a:xfrm>
            <a:off x="639098" y="629265"/>
            <a:ext cx="6072776" cy="1622322"/>
          </a:xfrm>
        </p:spPr>
        <p:txBody>
          <a:bodyPr vert="horz" lIns="91440" tIns="45720" rIns="91440" bIns="45720" rtlCol="0" anchor="ctr">
            <a:normAutofit/>
          </a:bodyPr>
          <a:lstStyle/>
          <a:p>
            <a:r>
              <a:rPr lang="en-US">
                <a:solidFill>
                  <a:srgbClr val="FFFFFF"/>
                </a:solidFill>
              </a:rPr>
              <a:t>Geschiedenis Fruitteelt</a:t>
            </a:r>
          </a:p>
        </p:txBody>
      </p:sp>
      <p:pic>
        <p:nvPicPr>
          <p:cNvPr id="1026" name="Picture 2" descr="3 dingen die je moet weten over hoogstamboomgaarden">
            <a:extLst>
              <a:ext uri="{FF2B5EF4-FFF2-40B4-BE49-F238E27FC236}">
                <a16:creationId xmlns:a16="http://schemas.microsoft.com/office/drawing/2014/main" id="{94270503-C76B-4CBF-8285-CC227398A34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955" r="12460" b="2"/>
          <a:stretch/>
        </p:blipFill>
        <p:spPr bwMode="auto">
          <a:xfrm>
            <a:off x="6774511" y="480060"/>
            <a:ext cx="4929808" cy="5897880"/>
          </a:xfrm>
          <a:custGeom>
            <a:avLst/>
            <a:gdLst/>
            <a:ahLst/>
            <a:cxnLst/>
            <a:rect l="l" t="t" r="r" b="b"/>
            <a:pathLst>
              <a:path w="4929808" h="5897880">
                <a:moveTo>
                  <a:pt x="104535" y="0"/>
                </a:moveTo>
                <a:lnTo>
                  <a:pt x="2751151" y="0"/>
                </a:lnTo>
                <a:lnTo>
                  <a:pt x="4769032" y="0"/>
                </a:lnTo>
                <a:lnTo>
                  <a:pt x="4929808" y="0"/>
                </a:lnTo>
                <a:lnTo>
                  <a:pt x="4929808" y="5897880"/>
                </a:lnTo>
                <a:lnTo>
                  <a:pt x="4769032" y="5897880"/>
                </a:lnTo>
                <a:lnTo>
                  <a:pt x="2751151" y="5897880"/>
                </a:lnTo>
                <a:lnTo>
                  <a:pt x="0" y="5897880"/>
                </a:lnTo>
                <a:lnTo>
                  <a:pt x="0" y="5896985"/>
                </a:lnTo>
                <a:lnTo>
                  <a:pt x="103291" y="5896985"/>
                </a:lnTo>
                <a:lnTo>
                  <a:pt x="112340" y="5838313"/>
                </a:lnTo>
                <a:lnTo>
                  <a:pt x="123631" y="5762037"/>
                </a:lnTo>
                <a:lnTo>
                  <a:pt x="135550" y="5671232"/>
                </a:lnTo>
                <a:lnTo>
                  <a:pt x="149820" y="5563476"/>
                </a:lnTo>
                <a:lnTo>
                  <a:pt x="164875" y="5444219"/>
                </a:lnTo>
                <a:lnTo>
                  <a:pt x="180714" y="5309828"/>
                </a:lnTo>
                <a:lnTo>
                  <a:pt x="197494" y="5163329"/>
                </a:lnTo>
                <a:lnTo>
                  <a:pt x="214273" y="5004117"/>
                </a:lnTo>
                <a:lnTo>
                  <a:pt x="231367" y="4834615"/>
                </a:lnTo>
                <a:lnTo>
                  <a:pt x="247205" y="4651794"/>
                </a:lnTo>
                <a:lnTo>
                  <a:pt x="262417" y="4460498"/>
                </a:lnTo>
                <a:lnTo>
                  <a:pt x="276217" y="4258305"/>
                </a:lnTo>
                <a:lnTo>
                  <a:pt x="289390" y="4047637"/>
                </a:lnTo>
                <a:lnTo>
                  <a:pt x="301779" y="3827889"/>
                </a:lnTo>
                <a:lnTo>
                  <a:pt x="306170" y="3715291"/>
                </a:lnTo>
                <a:lnTo>
                  <a:pt x="311031" y="3600271"/>
                </a:lnTo>
                <a:lnTo>
                  <a:pt x="315579" y="3483435"/>
                </a:lnTo>
                <a:lnTo>
                  <a:pt x="318558" y="3365994"/>
                </a:lnTo>
                <a:lnTo>
                  <a:pt x="321224" y="3246131"/>
                </a:lnTo>
                <a:lnTo>
                  <a:pt x="324047" y="3125058"/>
                </a:lnTo>
                <a:lnTo>
                  <a:pt x="325929" y="3001563"/>
                </a:lnTo>
                <a:lnTo>
                  <a:pt x="325929" y="2876858"/>
                </a:lnTo>
                <a:lnTo>
                  <a:pt x="326870" y="2750941"/>
                </a:lnTo>
                <a:lnTo>
                  <a:pt x="325929" y="2623814"/>
                </a:lnTo>
                <a:lnTo>
                  <a:pt x="324047" y="2494871"/>
                </a:lnTo>
                <a:lnTo>
                  <a:pt x="322322" y="2365928"/>
                </a:lnTo>
                <a:lnTo>
                  <a:pt x="318558" y="2235169"/>
                </a:lnTo>
                <a:lnTo>
                  <a:pt x="314638" y="2103199"/>
                </a:lnTo>
                <a:lnTo>
                  <a:pt x="310090" y="1971229"/>
                </a:lnTo>
                <a:lnTo>
                  <a:pt x="303660" y="1838048"/>
                </a:lnTo>
                <a:lnTo>
                  <a:pt x="295976" y="1703656"/>
                </a:lnTo>
                <a:lnTo>
                  <a:pt x="288606" y="1568660"/>
                </a:lnTo>
                <a:lnTo>
                  <a:pt x="279197" y="1433663"/>
                </a:lnTo>
                <a:lnTo>
                  <a:pt x="267906" y="1296850"/>
                </a:lnTo>
                <a:lnTo>
                  <a:pt x="256615" y="1161853"/>
                </a:lnTo>
                <a:lnTo>
                  <a:pt x="243598" y="1024435"/>
                </a:lnTo>
                <a:lnTo>
                  <a:pt x="229328" y="886411"/>
                </a:lnTo>
                <a:lnTo>
                  <a:pt x="214273" y="750203"/>
                </a:lnTo>
                <a:lnTo>
                  <a:pt x="196709" y="612180"/>
                </a:lnTo>
                <a:lnTo>
                  <a:pt x="177891" y="474761"/>
                </a:lnTo>
                <a:lnTo>
                  <a:pt x="159229" y="336738"/>
                </a:lnTo>
                <a:lnTo>
                  <a:pt x="137432" y="199320"/>
                </a:lnTo>
                <a:lnTo>
                  <a:pt x="115163" y="62507"/>
                </a:lnTo>
                <a:close/>
              </a:path>
            </a:pathLst>
          </a:custGeom>
          <a:noFill/>
          <a:extLst>
            <a:ext uri="{909E8E84-426E-40DD-AFC4-6F175D3DCCD1}">
              <a14:hiddenFill xmlns:a14="http://schemas.microsoft.com/office/drawing/2010/main">
                <a:solidFill>
                  <a:srgbClr val="FFFFFF"/>
                </a:solidFill>
              </a14:hiddenFill>
            </a:ext>
          </a:extLst>
        </p:spPr>
      </p:pic>
      <p:sp>
        <p:nvSpPr>
          <p:cNvPr id="1050" name="Rectangle 1049">
            <a:extLst>
              <a:ext uri="{FF2B5EF4-FFF2-40B4-BE49-F238E27FC236}">
                <a16:creationId xmlns:a16="http://schemas.microsoft.com/office/drawing/2014/main" id="{4A2FAF1F-F462-46AF-A9E6-CC93C4E2C3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52" name="Oval 1051">
            <a:extLst>
              <a:ext uri="{FF2B5EF4-FFF2-40B4-BE49-F238E27FC236}">
                <a16:creationId xmlns:a16="http://schemas.microsoft.com/office/drawing/2014/main" id="{7146BED8-BAE9-42C5-A3DD-7B946445D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54" name="Oval 1053">
            <a:extLst>
              <a:ext uri="{FF2B5EF4-FFF2-40B4-BE49-F238E27FC236}">
                <a16:creationId xmlns:a16="http://schemas.microsoft.com/office/drawing/2014/main" id="{15765FE8-B62F-41E4-A73C-74C91A8FD9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Tijdelijke aanduiding voor inhoud 6">
            <a:extLst>
              <a:ext uri="{FF2B5EF4-FFF2-40B4-BE49-F238E27FC236}">
                <a16:creationId xmlns:a16="http://schemas.microsoft.com/office/drawing/2014/main" id="{BECEBF8F-0122-43B0-9AF0-180EA0CC7699}"/>
              </a:ext>
            </a:extLst>
          </p:cNvPr>
          <p:cNvSpPr>
            <a:spLocks noGrp="1"/>
          </p:cNvSpPr>
          <p:nvPr>
            <p:ph sz="quarter" idx="4"/>
          </p:nvPr>
        </p:nvSpPr>
        <p:spPr>
          <a:xfrm>
            <a:off x="639098" y="2418735"/>
            <a:ext cx="6072776" cy="3811740"/>
          </a:xfrm>
        </p:spPr>
        <p:txBody>
          <a:bodyPr vert="horz" lIns="91440" tIns="45720" rIns="91440" bIns="45720" rtlCol="0" anchor="ctr">
            <a:normAutofit/>
          </a:bodyPr>
          <a:lstStyle/>
          <a:p>
            <a:r>
              <a:rPr lang="en-US">
                <a:solidFill>
                  <a:srgbClr val="FFFFFF"/>
                </a:solidFill>
              </a:rPr>
              <a:t>Hoogstamboomgaarden</a:t>
            </a:r>
          </a:p>
          <a:p>
            <a:endParaRPr lang="en-US">
              <a:solidFill>
                <a:srgbClr val="FFFFFF"/>
              </a:solidFill>
            </a:endParaRPr>
          </a:p>
          <a:p>
            <a:r>
              <a:rPr lang="en-US">
                <a:solidFill>
                  <a:srgbClr val="FFFFFF"/>
                </a:solidFill>
              </a:rPr>
              <a:t>Beurtjarig</a:t>
            </a:r>
          </a:p>
          <a:p>
            <a:endParaRPr lang="en-US">
              <a:solidFill>
                <a:srgbClr val="FFFFFF"/>
              </a:solidFill>
            </a:endParaRPr>
          </a:p>
          <a:p>
            <a:r>
              <a:rPr lang="en-US">
                <a:solidFill>
                  <a:srgbClr val="FFFFFF"/>
                </a:solidFill>
              </a:rPr>
              <a:t>Oneerlijke concurrentie </a:t>
            </a:r>
          </a:p>
          <a:p>
            <a:pPr marL="0" indent="0"/>
            <a:endParaRPr lang="en-US">
              <a:solidFill>
                <a:srgbClr val="FFFFFF"/>
              </a:solidFill>
            </a:endParaRPr>
          </a:p>
          <a:p>
            <a:r>
              <a:rPr lang="en-US">
                <a:solidFill>
                  <a:srgbClr val="FFFFFF"/>
                </a:solidFill>
              </a:rPr>
              <a:t>Geïntegreerde en milieubewuste teelt</a:t>
            </a:r>
          </a:p>
          <a:p>
            <a:endParaRPr lang="en-US">
              <a:solidFill>
                <a:srgbClr val="FFFFFF"/>
              </a:solidFill>
            </a:endParaRPr>
          </a:p>
          <a:p>
            <a:pPr marL="0" indent="0"/>
            <a:endParaRPr lang="en-US">
              <a:solidFill>
                <a:srgbClr val="FFFFFF"/>
              </a:solidFill>
            </a:endParaRPr>
          </a:p>
        </p:txBody>
      </p:sp>
    </p:spTree>
    <p:extLst>
      <p:ext uri="{BB962C8B-B14F-4D97-AF65-F5344CB8AC3E}">
        <p14:creationId xmlns:p14="http://schemas.microsoft.com/office/powerpoint/2010/main" val="1225738653"/>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7" name="Rectangle 2056">
            <a:extLst>
              <a:ext uri="{FF2B5EF4-FFF2-40B4-BE49-F238E27FC236}">
                <a16:creationId xmlns:a16="http://schemas.microsoft.com/office/drawing/2014/main" id="{38ABDB68-E3D5-448E-97D3-06FFEF6801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059" name="Freeform 5">
            <a:extLst>
              <a:ext uri="{FF2B5EF4-FFF2-40B4-BE49-F238E27FC236}">
                <a16:creationId xmlns:a16="http://schemas.microsoft.com/office/drawing/2014/main" id="{B8DD7FEB-D9F3-4F5B-982C-36B0664D0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537676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
        <p:nvSpPr>
          <p:cNvPr id="2061" name="Freeform 5">
            <a:extLst>
              <a:ext uri="{FF2B5EF4-FFF2-40B4-BE49-F238E27FC236}">
                <a16:creationId xmlns:a16="http://schemas.microsoft.com/office/drawing/2014/main" id="{96BA11E4-0636-4FA9-A836-2A4FB17644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el 1">
            <a:extLst>
              <a:ext uri="{FF2B5EF4-FFF2-40B4-BE49-F238E27FC236}">
                <a16:creationId xmlns:a16="http://schemas.microsoft.com/office/drawing/2014/main" id="{5BE8990A-1CC6-46C9-8C4D-A12C8B516FC0}"/>
              </a:ext>
            </a:extLst>
          </p:cNvPr>
          <p:cNvSpPr>
            <a:spLocks noGrp="1"/>
          </p:cNvSpPr>
          <p:nvPr>
            <p:ph type="title"/>
          </p:nvPr>
        </p:nvSpPr>
        <p:spPr>
          <a:xfrm>
            <a:off x="639098" y="629265"/>
            <a:ext cx="6072776" cy="1622322"/>
          </a:xfrm>
        </p:spPr>
        <p:txBody>
          <a:bodyPr>
            <a:normAutofit/>
          </a:bodyPr>
          <a:lstStyle/>
          <a:p>
            <a:r>
              <a:rPr lang="nl-NL">
                <a:solidFill>
                  <a:srgbClr val="EBEBEB"/>
                </a:solidFill>
              </a:rPr>
              <a:t>Hoofdstuk 2: Sortiment kennis</a:t>
            </a:r>
          </a:p>
        </p:txBody>
      </p:sp>
      <p:sp>
        <p:nvSpPr>
          <p:cNvPr id="2063" name="Freeform: Shape 2062">
            <a:extLst>
              <a:ext uri="{FF2B5EF4-FFF2-40B4-BE49-F238E27FC236}">
                <a16:creationId xmlns:a16="http://schemas.microsoft.com/office/drawing/2014/main" id="{5681882E-BDD0-4311-AF62-E801962852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6290102" y="977273"/>
            <a:ext cx="6053670" cy="4903455"/>
          </a:xfrm>
          <a:custGeom>
            <a:avLst/>
            <a:gdLst>
              <a:gd name="connsiteX0" fmla="*/ 6053670 w 6053670"/>
              <a:gd name="connsiteY0" fmla="*/ 1098 h 4903455"/>
              <a:gd name="connsiteX1" fmla="*/ 6053670 w 6053670"/>
              <a:gd name="connsiteY1" fmla="*/ 424590 h 4903455"/>
              <a:gd name="connsiteX2" fmla="*/ 6053670 w 6053670"/>
              <a:gd name="connsiteY2" fmla="*/ 1254558 h 4903455"/>
              <a:gd name="connsiteX3" fmla="*/ 6053670 w 6053670"/>
              <a:gd name="connsiteY3" fmla="*/ 4903455 h 4903455"/>
              <a:gd name="connsiteX4" fmla="*/ 0 w 6053670"/>
              <a:gd name="connsiteY4" fmla="*/ 4903455 h 4903455"/>
              <a:gd name="connsiteX5" fmla="*/ 0 w 6053670"/>
              <a:gd name="connsiteY5" fmla="*/ 1249853 h 4903455"/>
              <a:gd name="connsiteX6" fmla="*/ 0 w 6053670"/>
              <a:gd name="connsiteY6" fmla="*/ 424590 h 4903455"/>
              <a:gd name="connsiteX7" fmla="*/ 0 w 6053670"/>
              <a:gd name="connsiteY7" fmla="*/ 0 h 4903455"/>
              <a:gd name="connsiteX8" fmla="*/ 35717 w 6053670"/>
              <a:gd name="connsiteY8" fmla="*/ 5488 h 4903455"/>
              <a:gd name="connsiteX9" fmla="*/ 140445 w 6053670"/>
              <a:gd name="connsiteY9" fmla="*/ 21641 h 4903455"/>
              <a:gd name="connsiteX10" fmla="*/ 216722 w 6053670"/>
              <a:gd name="connsiteY10" fmla="*/ 32932 h 4903455"/>
              <a:gd name="connsiteX11" fmla="*/ 307527 w 6053670"/>
              <a:gd name="connsiteY11" fmla="*/ 44850 h 4903455"/>
              <a:gd name="connsiteX12" fmla="*/ 415282 w 6053670"/>
              <a:gd name="connsiteY12" fmla="*/ 59121 h 4903455"/>
              <a:gd name="connsiteX13" fmla="*/ 534539 w 6053670"/>
              <a:gd name="connsiteY13" fmla="*/ 74175 h 4903455"/>
              <a:gd name="connsiteX14" fmla="*/ 668931 w 6053670"/>
              <a:gd name="connsiteY14" fmla="*/ 90014 h 4903455"/>
              <a:gd name="connsiteX15" fmla="*/ 815430 w 6053670"/>
              <a:gd name="connsiteY15" fmla="*/ 106794 h 4903455"/>
              <a:gd name="connsiteX16" fmla="*/ 974641 w 6053670"/>
              <a:gd name="connsiteY16" fmla="*/ 123574 h 4903455"/>
              <a:gd name="connsiteX17" fmla="*/ 1144144 w 6053670"/>
              <a:gd name="connsiteY17" fmla="*/ 140667 h 4903455"/>
              <a:gd name="connsiteX18" fmla="*/ 1326965 w 6053670"/>
              <a:gd name="connsiteY18" fmla="*/ 156506 h 4903455"/>
              <a:gd name="connsiteX19" fmla="*/ 1518261 w 6053670"/>
              <a:gd name="connsiteY19" fmla="*/ 171717 h 4903455"/>
              <a:gd name="connsiteX20" fmla="*/ 1720453 w 6053670"/>
              <a:gd name="connsiteY20" fmla="*/ 185518 h 4903455"/>
              <a:gd name="connsiteX21" fmla="*/ 1931121 w 6053670"/>
              <a:gd name="connsiteY21" fmla="*/ 198690 h 4903455"/>
              <a:gd name="connsiteX22" fmla="*/ 2150869 w 6053670"/>
              <a:gd name="connsiteY22" fmla="*/ 211079 h 4903455"/>
              <a:gd name="connsiteX23" fmla="*/ 2263467 w 6053670"/>
              <a:gd name="connsiteY23" fmla="*/ 215470 h 4903455"/>
              <a:gd name="connsiteX24" fmla="*/ 2378487 w 6053670"/>
              <a:gd name="connsiteY24" fmla="*/ 220332 h 4903455"/>
              <a:gd name="connsiteX25" fmla="*/ 2495323 w 6053670"/>
              <a:gd name="connsiteY25" fmla="*/ 224879 h 4903455"/>
              <a:gd name="connsiteX26" fmla="*/ 2612764 w 6053670"/>
              <a:gd name="connsiteY26" fmla="*/ 227859 h 4903455"/>
              <a:gd name="connsiteX27" fmla="*/ 2732627 w 6053670"/>
              <a:gd name="connsiteY27" fmla="*/ 230525 h 4903455"/>
              <a:gd name="connsiteX28" fmla="*/ 2853700 w 6053670"/>
              <a:gd name="connsiteY28" fmla="*/ 233348 h 4903455"/>
              <a:gd name="connsiteX29" fmla="*/ 2977195 w 6053670"/>
              <a:gd name="connsiteY29" fmla="*/ 235229 h 4903455"/>
              <a:gd name="connsiteX30" fmla="*/ 3101900 w 6053670"/>
              <a:gd name="connsiteY30" fmla="*/ 235229 h 4903455"/>
              <a:gd name="connsiteX31" fmla="*/ 3227817 w 6053670"/>
              <a:gd name="connsiteY31" fmla="*/ 236170 h 4903455"/>
              <a:gd name="connsiteX32" fmla="*/ 3354944 w 6053670"/>
              <a:gd name="connsiteY32" fmla="*/ 235229 h 4903455"/>
              <a:gd name="connsiteX33" fmla="*/ 3483887 w 6053670"/>
              <a:gd name="connsiteY33" fmla="*/ 233348 h 4903455"/>
              <a:gd name="connsiteX34" fmla="*/ 3612830 w 6053670"/>
              <a:gd name="connsiteY34" fmla="*/ 231623 h 4903455"/>
              <a:gd name="connsiteX35" fmla="*/ 3743589 w 6053670"/>
              <a:gd name="connsiteY35" fmla="*/ 227859 h 4903455"/>
              <a:gd name="connsiteX36" fmla="*/ 3875559 w 6053670"/>
              <a:gd name="connsiteY36" fmla="*/ 223938 h 4903455"/>
              <a:gd name="connsiteX37" fmla="*/ 4007529 w 6053670"/>
              <a:gd name="connsiteY37" fmla="*/ 219391 h 4903455"/>
              <a:gd name="connsiteX38" fmla="*/ 4140710 w 6053670"/>
              <a:gd name="connsiteY38" fmla="*/ 212961 h 4903455"/>
              <a:gd name="connsiteX39" fmla="*/ 4275102 w 6053670"/>
              <a:gd name="connsiteY39" fmla="*/ 205277 h 4903455"/>
              <a:gd name="connsiteX40" fmla="*/ 4410098 w 6053670"/>
              <a:gd name="connsiteY40" fmla="*/ 197907 h 4903455"/>
              <a:gd name="connsiteX41" fmla="*/ 4545096 w 6053670"/>
              <a:gd name="connsiteY41" fmla="*/ 188498 h 4903455"/>
              <a:gd name="connsiteX42" fmla="*/ 4681909 w 6053670"/>
              <a:gd name="connsiteY42" fmla="*/ 177207 h 4903455"/>
              <a:gd name="connsiteX43" fmla="*/ 4816905 w 6053670"/>
              <a:gd name="connsiteY43" fmla="*/ 165916 h 4903455"/>
              <a:gd name="connsiteX44" fmla="*/ 4954323 w 6053670"/>
              <a:gd name="connsiteY44" fmla="*/ 152899 h 4903455"/>
              <a:gd name="connsiteX45" fmla="*/ 5092347 w 6053670"/>
              <a:gd name="connsiteY45" fmla="*/ 138629 h 4903455"/>
              <a:gd name="connsiteX46" fmla="*/ 5228555 w 6053670"/>
              <a:gd name="connsiteY46" fmla="*/ 123574 h 4903455"/>
              <a:gd name="connsiteX47" fmla="*/ 5366578 w 6053670"/>
              <a:gd name="connsiteY47" fmla="*/ 106010 h 4903455"/>
              <a:gd name="connsiteX48" fmla="*/ 5503997 w 6053670"/>
              <a:gd name="connsiteY48" fmla="*/ 87192 h 4903455"/>
              <a:gd name="connsiteX49" fmla="*/ 5642020 w 6053670"/>
              <a:gd name="connsiteY49" fmla="*/ 68530 h 4903455"/>
              <a:gd name="connsiteX50" fmla="*/ 5779438 w 6053670"/>
              <a:gd name="connsiteY50" fmla="*/ 46733 h 4903455"/>
              <a:gd name="connsiteX51" fmla="*/ 5916251 w 6053670"/>
              <a:gd name="connsiteY51" fmla="*/ 24464 h 4903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4903455">
                <a:moveTo>
                  <a:pt x="6053670" y="1098"/>
                </a:moveTo>
                <a:lnTo>
                  <a:pt x="6053670" y="424590"/>
                </a:lnTo>
                <a:lnTo>
                  <a:pt x="6053670" y="1254558"/>
                </a:lnTo>
                <a:lnTo>
                  <a:pt x="6053670" y="4903455"/>
                </a:lnTo>
                <a:lnTo>
                  <a:pt x="0" y="4903455"/>
                </a:lnTo>
                <a:lnTo>
                  <a:pt x="0" y="1249853"/>
                </a:lnTo>
                <a:lnTo>
                  <a:pt x="0" y="424590"/>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0" y="235229"/>
                </a:lnTo>
                <a:lnTo>
                  <a:pt x="3227817" y="236170"/>
                </a:lnTo>
                <a:lnTo>
                  <a:pt x="3354944" y="235229"/>
                </a:lnTo>
                <a:lnTo>
                  <a:pt x="3483887" y="233348"/>
                </a:lnTo>
                <a:lnTo>
                  <a:pt x="3612830" y="231623"/>
                </a:lnTo>
                <a:lnTo>
                  <a:pt x="3743589" y="227859"/>
                </a:lnTo>
                <a:lnTo>
                  <a:pt x="3875559" y="223938"/>
                </a:lnTo>
                <a:lnTo>
                  <a:pt x="4007529"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sp>
      <p:pic>
        <p:nvPicPr>
          <p:cNvPr id="2052" name="Picture 4" descr="19de Rassenlijst Grootfruit: pitfruit, steenfruit en noten (appel, peer,  kweepeer, kers, pruim, hazelaar en walnoot). Aanbevolen fruitboek en  fruitrassen voor beroepsfruittelers.">
            <a:extLst>
              <a:ext uri="{FF2B5EF4-FFF2-40B4-BE49-F238E27FC236}">
                <a16:creationId xmlns:a16="http://schemas.microsoft.com/office/drawing/2014/main" id="{4AD78F91-405E-4EBA-AE0B-1AE393A010A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418226" y="645106"/>
            <a:ext cx="3903529" cy="5585369"/>
          </a:xfrm>
          <a:prstGeom prst="rect">
            <a:avLst/>
          </a:prstGeom>
          <a:noFill/>
          <a:extLst>
            <a:ext uri="{909E8E84-426E-40DD-AFC4-6F175D3DCCD1}">
              <a14:hiddenFill xmlns:a14="http://schemas.microsoft.com/office/drawing/2010/main">
                <a:solidFill>
                  <a:srgbClr val="FFFFFF"/>
                </a:solidFill>
              </a14:hiddenFill>
            </a:ext>
          </a:extLst>
        </p:spPr>
      </p:pic>
      <p:sp>
        <p:nvSpPr>
          <p:cNvPr id="2065" name="Rectangle 2064">
            <a:extLst>
              <a:ext uri="{FF2B5EF4-FFF2-40B4-BE49-F238E27FC236}">
                <a16:creationId xmlns:a16="http://schemas.microsoft.com/office/drawing/2014/main" id="{EADD3260-4BDA-459B-A162-5E1B897E38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067" name="Oval 2066">
            <a:extLst>
              <a:ext uri="{FF2B5EF4-FFF2-40B4-BE49-F238E27FC236}">
                <a16:creationId xmlns:a16="http://schemas.microsoft.com/office/drawing/2014/main" id="{283DA7DD-CA37-4ED7-8710-48E56B063B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69" name="Oval 2068">
            <a:extLst>
              <a:ext uri="{FF2B5EF4-FFF2-40B4-BE49-F238E27FC236}">
                <a16:creationId xmlns:a16="http://schemas.microsoft.com/office/drawing/2014/main" id="{B92F2E3C-66CD-4DEB-BA14-2A5912B65A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Tijdelijke aanduiding voor inhoud 2">
            <a:extLst>
              <a:ext uri="{FF2B5EF4-FFF2-40B4-BE49-F238E27FC236}">
                <a16:creationId xmlns:a16="http://schemas.microsoft.com/office/drawing/2014/main" id="{65E639E0-B115-4303-91C2-620481527C64}"/>
              </a:ext>
            </a:extLst>
          </p:cNvPr>
          <p:cNvSpPr>
            <a:spLocks noGrp="1"/>
          </p:cNvSpPr>
          <p:nvPr>
            <p:ph idx="1"/>
          </p:nvPr>
        </p:nvSpPr>
        <p:spPr>
          <a:xfrm>
            <a:off x="639098" y="2418735"/>
            <a:ext cx="6072776" cy="3811740"/>
          </a:xfrm>
        </p:spPr>
        <p:txBody>
          <a:bodyPr anchor="ctr">
            <a:normAutofit/>
          </a:bodyPr>
          <a:lstStyle/>
          <a:p>
            <a:r>
              <a:rPr lang="nl-NL">
                <a:solidFill>
                  <a:srgbClr val="FFFFFF"/>
                </a:solidFill>
              </a:rPr>
              <a:t>Plaats fruitgewas in het plantenrijk</a:t>
            </a:r>
          </a:p>
          <a:p>
            <a:r>
              <a:rPr lang="nl-NL">
                <a:solidFill>
                  <a:srgbClr val="FFFFFF"/>
                </a:solidFill>
              </a:rPr>
              <a:t>Indeling van fruitgewassen</a:t>
            </a:r>
          </a:p>
          <a:p>
            <a:r>
              <a:rPr lang="nl-NL">
                <a:solidFill>
                  <a:srgbClr val="FFFFFF"/>
                </a:solidFill>
              </a:rPr>
              <a:t>Praktijkopdracht 1.4 </a:t>
            </a:r>
          </a:p>
          <a:p>
            <a:r>
              <a:rPr lang="nl-NL">
                <a:solidFill>
                  <a:srgbClr val="FFFFFF"/>
                </a:solidFill>
              </a:rPr>
              <a:t>Schoolopdracht 2.2 en 2.3 </a:t>
            </a:r>
          </a:p>
          <a:p>
            <a:r>
              <a:rPr lang="nl-NL">
                <a:solidFill>
                  <a:srgbClr val="FFFFFF"/>
                </a:solidFill>
              </a:rPr>
              <a:t>Gewasbescherming </a:t>
            </a:r>
          </a:p>
        </p:txBody>
      </p:sp>
    </p:spTree>
    <p:extLst>
      <p:ext uri="{BB962C8B-B14F-4D97-AF65-F5344CB8AC3E}">
        <p14:creationId xmlns:p14="http://schemas.microsoft.com/office/powerpoint/2010/main" val="1454285960"/>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079" name="Rectangle 3078">
            <a:extLst>
              <a:ext uri="{FF2B5EF4-FFF2-40B4-BE49-F238E27FC236}">
                <a16:creationId xmlns:a16="http://schemas.microsoft.com/office/drawing/2014/main" id="{89EA2611-DCBA-4E97-A2B2-9A466E76B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dk2"/>
          </a:fillRef>
          <a:effectRef idx="0">
            <a:schemeClr val="accent1"/>
          </a:effectRef>
          <a:fontRef idx="minor">
            <a:schemeClr val="lt1"/>
          </a:fontRef>
        </p:style>
      </p:sp>
      <p:sp>
        <p:nvSpPr>
          <p:cNvPr id="3081" name="Freeform 5">
            <a:extLst>
              <a:ext uri="{FF2B5EF4-FFF2-40B4-BE49-F238E27FC236}">
                <a16:creationId xmlns:a16="http://schemas.microsoft.com/office/drawing/2014/main" id="{BBC615D1-6E12-40EF-915B-316CFDB55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794"/>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3083" name="Freeform 5">
            <a:extLst>
              <a:ext uri="{FF2B5EF4-FFF2-40B4-BE49-F238E27FC236}">
                <a16:creationId xmlns:a16="http://schemas.microsoft.com/office/drawing/2014/main" id="{B9797D36-DE1E-47CD-881A-6C1F582826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537676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
        <p:nvSpPr>
          <p:cNvPr id="2" name="Titel 1">
            <a:extLst>
              <a:ext uri="{FF2B5EF4-FFF2-40B4-BE49-F238E27FC236}">
                <a16:creationId xmlns:a16="http://schemas.microsoft.com/office/drawing/2014/main" id="{B81F9CDC-46DC-4DC8-A9FA-DBDBE5B4C8F3}"/>
              </a:ext>
            </a:extLst>
          </p:cNvPr>
          <p:cNvSpPr>
            <a:spLocks noGrp="1"/>
          </p:cNvSpPr>
          <p:nvPr>
            <p:ph type="title"/>
          </p:nvPr>
        </p:nvSpPr>
        <p:spPr>
          <a:xfrm>
            <a:off x="639098" y="629265"/>
            <a:ext cx="6072776" cy="1622322"/>
          </a:xfrm>
        </p:spPr>
        <p:txBody>
          <a:bodyPr>
            <a:normAutofit/>
          </a:bodyPr>
          <a:lstStyle/>
          <a:p>
            <a:pPr>
              <a:lnSpc>
                <a:spcPct val="90000"/>
              </a:lnSpc>
            </a:pPr>
            <a:r>
              <a:rPr lang="nl-NL">
                <a:solidFill>
                  <a:srgbClr val="FFFFFF"/>
                </a:solidFill>
              </a:rPr>
              <a:t>Plaats fruitgewas in het plantenrijk</a:t>
            </a:r>
            <a:br>
              <a:rPr lang="nl-NL">
                <a:solidFill>
                  <a:srgbClr val="FFFFFF"/>
                </a:solidFill>
              </a:rPr>
            </a:br>
            <a:endParaRPr lang="nl-NL">
              <a:solidFill>
                <a:srgbClr val="FFFFFF"/>
              </a:solidFill>
            </a:endParaRPr>
          </a:p>
        </p:txBody>
      </p:sp>
      <p:pic>
        <p:nvPicPr>
          <p:cNvPr id="3074" name="Picture 2" descr="Carl Von Linné Zweeds Bioloog Stockvectorkunst en meer beelden van Linnaeus  - Linnaeus, Bioloog, Ouderwets - iStock">
            <a:extLst>
              <a:ext uri="{FF2B5EF4-FFF2-40B4-BE49-F238E27FC236}">
                <a16:creationId xmlns:a16="http://schemas.microsoft.com/office/drawing/2014/main" id="{BF17F6AB-1DB8-4629-9AE1-4FD370F9929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751" r="-2" b="-2"/>
          <a:stretch/>
        </p:blipFill>
        <p:spPr bwMode="auto">
          <a:xfrm>
            <a:off x="6774511" y="480060"/>
            <a:ext cx="4929808" cy="5897880"/>
          </a:xfrm>
          <a:custGeom>
            <a:avLst/>
            <a:gdLst/>
            <a:ahLst/>
            <a:cxnLst/>
            <a:rect l="l" t="t" r="r" b="b"/>
            <a:pathLst>
              <a:path w="4929808" h="5897880">
                <a:moveTo>
                  <a:pt x="104535" y="0"/>
                </a:moveTo>
                <a:lnTo>
                  <a:pt x="2751151" y="0"/>
                </a:lnTo>
                <a:lnTo>
                  <a:pt x="4769032" y="0"/>
                </a:lnTo>
                <a:lnTo>
                  <a:pt x="4929808" y="0"/>
                </a:lnTo>
                <a:lnTo>
                  <a:pt x="4929808" y="5897880"/>
                </a:lnTo>
                <a:lnTo>
                  <a:pt x="4769032" y="5897880"/>
                </a:lnTo>
                <a:lnTo>
                  <a:pt x="2751151" y="5897880"/>
                </a:lnTo>
                <a:lnTo>
                  <a:pt x="0" y="5897880"/>
                </a:lnTo>
                <a:lnTo>
                  <a:pt x="0" y="5896985"/>
                </a:lnTo>
                <a:lnTo>
                  <a:pt x="103291" y="5896985"/>
                </a:lnTo>
                <a:lnTo>
                  <a:pt x="112340" y="5838313"/>
                </a:lnTo>
                <a:lnTo>
                  <a:pt x="123631" y="5762037"/>
                </a:lnTo>
                <a:lnTo>
                  <a:pt x="135550" y="5671232"/>
                </a:lnTo>
                <a:lnTo>
                  <a:pt x="149820" y="5563476"/>
                </a:lnTo>
                <a:lnTo>
                  <a:pt x="164875" y="5444219"/>
                </a:lnTo>
                <a:lnTo>
                  <a:pt x="180714" y="5309828"/>
                </a:lnTo>
                <a:lnTo>
                  <a:pt x="197494" y="5163329"/>
                </a:lnTo>
                <a:lnTo>
                  <a:pt x="214273" y="5004117"/>
                </a:lnTo>
                <a:lnTo>
                  <a:pt x="231367" y="4834615"/>
                </a:lnTo>
                <a:lnTo>
                  <a:pt x="247205" y="4651794"/>
                </a:lnTo>
                <a:lnTo>
                  <a:pt x="262417" y="4460498"/>
                </a:lnTo>
                <a:lnTo>
                  <a:pt x="276217" y="4258305"/>
                </a:lnTo>
                <a:lnTo>
                  <a:pt x="289390" y="4047637"/>
                </a:lnTo>
                <a:lnTo>
                  <a:pt x="301779" y="3827889"/>
                </a:lnTo>
                <a:lnTo>
                  <a:pt x="306170" y="3715291"/>
                </a:lnTo>
                <a:lnTo>
                  <a:pt x="311031" y="3600271"/>
                </a:lnTo>
                <a:lnTo>
                  <a:pt x="315579" y="3483435"/>
                </a:lnTo>
                <a:lnTo>
                  <a:pt x="318558" y="3365994"/>
                </a:lnTo>
                <a:lnTo>
                  <a:pt x="321224" y="3246131"/>
                </a:lnTo>
                <a:lnTo>
                  <a:pt x="324047" y="3125058"/>
                </a:lnTo>
                <a:lnTo>
                  <a:pt x="325929" y="3001563"/>
                </a:lnTo>
                <a:lnTo>
                  <a:pt x="325929" y="2876858"/>
                </a:lnTo>
                <a:lnTo>
                  <a:pt x="326870" y="2750941"/>
                </a:lnTo>
                <a:lnTo>
                  <a:pt x="325929" y="2623814"/>
                </a:lnTo>
                <a:lnTo>
                  <a:pt x="324047" y="2494871"/>
                </a:lnTo>
                <a:lnTo>
                  <a:pt x="322322" y="2365928"/>
                </a:lnTo>
                <a:lnTo>
                  <a:pt x="318558" y="2235169"/>
                </a:lnTo>
                <a:lnTo>
                  <a:pt x="314638" y="2103199"/>
                </a:lnTo>
                <a:lnTo>
                  <a:pt x="310090" y="1971229"/>
                </a:lnTo>
                <a:lnTo>
                  <a:pt x="303660" y="1838048"/>
                </a:lnTo>
                <a:lnTo>
                  <a:pt x="295976" y="1703656"/>
                </a:lnTo>
                <a:lnTo>
                  <a:pt x="288606" y="1568660"/>
                </a:lnTo>
                <a:lnTo>
                  <a:pt x="279197" y="1433663"/>
                </a:lnTo>
                <a:lnTo>
                  <a:pt x="267906" y="1296850"/>
                </a:lnTo>
                <a:lnTo>
                  <a:pt x="256615" y="1161853"/>
                </a:lnTo>
                <a:lnTo>
                  <a:pt x="243598" y="1024435"/>
                </a:lnTo>
                <a:lnTo>
                  <a:pt x="229328" y="886411"/>
                </a:lnTo>
                <a:lnTo>
                  <a:pt x="214273" y="750203"/>
                </a:lnTo>
                <a:lnTo>
                  <a:pt x="196709" y="612180"/>
                </a:lnTo>
                <a:lnTo>
                  <a:pt x="177891" y="474761"/>
                </a:lnTo>
                <a:lnTo>
                  <a:pt x="159229" y="336738"/>
                </a:lnTo>
                <a:lnTo>
                  <a:pt x="137432" y="199320"/>
                </a:lnTo>
                <a:lnTo>
                  <a:pt x="115163" y="62507"/>
                </a:lnTo>
                <a:close/>
              </a:path>
            </a:pathLst>
          </a:custGeom>
          <a:noFill/>
          <a:extLst>
            <a:ext uri="{909E8E84-426E-40DD-AFC4-6F175D3DCCD1}">
              <a14:hiddenFill xmlns:a14="http://schemas.microsoft.com/office/drawing/2010/main">
                <a:solidFill>
                  <a:srgbClr val="FFFFFF"/>
                </a:solidFill>
              </a14:hiddenFill>
            </a:ext>
          </a:extLst>
        </p:spPr>
      </p:pic>
      <p:sp>
        <p:nvSpPr>
          <p:cNvPr id="3085" name="Rectangle 3084">
            <a:extLst>
              <a:ext uri="{FF2B5EF4-FFF2-40B4-BE49-F238E27FC236}">
                <a16:creationId xmlns:a16="http://schemas.microsoft.com/office/drawing/2014/main" id="{4A2FAF1F-F462-46AF-A9E6-CC93C4E2C3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087" name="Oval 3086">
            <a:extLst>
              <a:ext uri="{FF2B5EF4-FFF2-40B4-BE49-F238E27FC236}">
                <a16:creationId xmlns:a16="http://schemas.microsoft.com/office/drawing/2014/main" id="{7146BED8-BAE9-42C5-A3DD-7B946445D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089" name="Oval 3088">
            <a:extLst>
              <a:ext uri="{FF2B5EF4-FFF2-40B4-BE49-F238E27FC236}">
                <a16:creationId xmlns:a16="http://schemas.microsoft.com/office/drawing/2014/main" id="{15765FE8-B62F-41E4-A73C-74C91A8FD9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Tijdelijke aanduiding voor inhoud 2">
            <a:extLst>
              <a:ext uri="{FF2B5EF4-FFF2-40B4-BE49-F238E27FC236}">
                <a16:creationId xmlns:a16="http://schemas.microsoft.com/office/drawing/2014/main" id="{D214B447-2569-41A0-AF75-015332B12703}"/>
              </a:ext>
            </a:extLst>
          </p:cNvPr>
          <p:cNvSpPr>
            <a:spLocks noGrp="1"/>
          </p:cNvSpPr>
          <p:nvPr>
            <p:ph idx="1"/>
          </p:nvPr>
        </p:nvSpPr>
        <p:spPr>
          <a:xfrm>
            <a:off x="639098" y="2418735"/>
            <a:ext cx="6072776" cy="3811740"/>
          </a:xfrm>
        </p:spPr>
        <p:txBody>
          <a:bodyPr anchor="ctr">
            <a:normAutofit/>
          </a:bodyPr>
          <a:lstStyle/>
          <a:p>
            <a:pPr>
              <a:lnSpc>
                <a:spcPct val="90000"/>
              </a:lnSpc>
            </a:pPr>
            <a:r>
              <a:rPr lang="nl-NL">
                <a:solidFill>
                  <a:srgbClr val="FFFFFF"/>
                </a:solidFill>
              </a:rPr>
              <a:t>Zweedse bioloog Linneaus – alle fruitgewassen Latijnse naam</a:t>
            </a:r>
          </a:p>
          <a:p>
            <a:pPr marL="342900" marR="69850" lvl="0" indent="-342900">
              <a:lnSpc>
                <a:spcPct val="90000"/>
              </a:lnSpc>
              <a:spcAft>
                <a:spcPts val="115"/>
              </a:spcAft>
              <a:buFont typeface="Symbol" panose="05050102010706020507" pitchFamily="18" charset="2"/>
              <a:buChar char=""/>
            </a:pPr>
            <a:r>
              <a:rPr lang="nl-NL">
                <a:solidFill>
                  <a:srgbClr val="FFFFFF"/>
                </a:solidFill>
                <a:effectLst/>
                <a:latin typeface="Arial" panose="020B0604020202020204" pitchFamily="34" charset="0"/>
                <a:ea typeface="Calibri" panose="020F0502020204030204" pitchFamily="34" charset="0"/>
              </a:rPr>
              <a:t>appel Golden Delicious = Malus pumila ‘Golden Delicious’;</a:t>
            </a:r>
            <a:endParaRPr lang="nl-NL">
              <a:solidFill>
                <a:srgbClr val="FFFFFF"/>
              </a:solidFill>
              <a:effectLst/>
              <a:latin typeface="Calibri" panose="020F0502020204030204" pitchFamily="34" charset="0"/>
              <a:ea typeface="Calibri" panose="020F0502020204030204" pitchFamily="34" charset="0"/>
            </a:endParaRPr>
          </a:p>
          <a:p>
            <a:pPr marL="342900" marR="69850" lvl="0" indent="-342900">
              <a:lnSpc>
                <a:spcPct val="90000"/>
              </a:lnSpc>
              <a:spcAft>
                <a:spcPts val="100"/>
              </a:spcAft>
              <a:buFont typeface="Symbol" panose="05050102010706020507" pitchFamily="18" charset="2"/>
              <a:buChar char=""/>
            </a:pPr>
            <a:r>
              <a:rPr lang="nl-NL">
                <a:solidFill>
                  <a:srgbClr val="FFFFFF"/>
                </a:solidFill>
                <a:effectLst/>
                <a:latin typeface="Arial" panose="020B0604020202020204" pitchFamily="34" charset="0"/>
                <a:ea typeface="Calibri" panose="020F0502020204030204" pitchFamily="34" charset="0"/>
              </a:rPr>
              <a:t>pruim Opal = Prunus domestica ‘Opal’;</a:t>
            </a:r>
            <a:endParaRPr lang="nl-NL">
              <a:solidFill>
                <a:srgbClr val="FFFFFF"/>
              </a:solidFill>
              <a:effectLst/>
              <a:latin typeface="Calibri" panose="020F0502020204030204" pitchFamily="34" charset="0"/>
              <a:ea typeface="Calibri" panose="020F0502020204030204" pitchFamily="34" charset="0"/>
            </a:endParaRPr>
          </a:p>
          <a:p>
            <a:pPr marL="342900" marR="69850" lvl="0" indent="-342900">
              <a:lnSpc>
                <a:spcPct val="90000"/>
              </a:lnSpc>
              <a:spcAft>
                <a:spcPts val="115"/>
              </a:spcAft>
              <a:buFont typeface="Symbol" panose="05050102010706020507" pitchFamily="18" charset="2"/>
              <a:buChar char=""/>
            </a:pPr>
            <a:r>
              <a:rPr lang="en-GB">
                <a:solidFill>
                  <a:srgbClr val="FFFFFF"/>
                </a:solidFill>
                <a:effectLst/>
                <a:latin typeface="Arial" panose="020B0604020202020204" pitchFamily="34" charset="0"/>
                <a:ea typeface="Calibri" panose="020F0502020204030204" pitchFamily="34" charset="0"/>
              </a:rPr>
              <a:t>framboos Malling Promise = Rubus idaeus ‘Malling Promise’;</a:t>
            </a:r>
            <a:endParaRPr lang="nl-NL">
              <a:solidFill>
                <a:srgbClr val="FFFFFF"/>
              </a:solidFill>
              <a:effectLst/>
              <a:latin typeface="Calibri" panose="020F0502020204030204" pitchFamily="34" charset="0"/>
              <a:ea typeface="Calibri" panose="020F0502020204030204" pitchFamily="34" charset="0"/>
            </a:endParaRPr>
          </a:p>
          <a:p>
            <a:pPr marL="342900" marR="69850" lvl="0" indent="-342900">
              <a:lnSpc>
                <a:spcPct val="90000"/>
              </a:lnSpc>
              <a:spcAft>
                <a:spcPts val="1370"/>
              </a:spcAft>
              <a:buFont typeface="Symbol" panose="05050102010706020507" pitchFamily="18" charset="2"/>
              <a:buChar char=""/>
            </a:pPr>
            <a:r>
              <a:rPr lang="en-GB">
                <a:solidFill>
                  <a:srgbClr val="FFFFFF"/>
                </a:solidFill>
                <a:effectLst/>
                <a:latin typeface="Arial" panose="020B0604020202020204" pitchFamily="34" charset="0"/>
                <a:ea typeface="Calibri" panose="020F0502020204030204" pitchFamily="34" charset="0"/>
              </a:rPr>
              <a:t>blauwe bes Bluecrop = Vaccinium corymbosum ‘Bluecrop’;</a:t>
            </a:r>
            <a:endParaRPr lang="nl-NL">
              <a:solidFill>
                <a:srgbClr val="FFFFFF"/>
              </a:solidFill>
              <a:effectLst/>
              <a:latin typeface="Calibri" panose="020F0502020204030204" pitchFamily="34" charset="0"/>
              <a:ea typeface="Calibri" panose="020F0502020204030204" pitchFamily="34" charset="0"/>
            </a:endParaRPr>
          </a:p>
          <a:p>
            <a:pPr marL="342900" marR="69850" lvl="0" indent="-342900">
              <a:lnSpc>
                <a:spcPct val="90000"/>
              </a:lnSpc>
              <a:spcAft>
                <a:spcPts val="1370"/>
              </a:spcAft>
              <a:buFont typeface="Symbol" panose="05050102010706020507" pitchFamily="18" charset="2"/>
              <a:buChar char=""/>
            </a:pPr>
            <a:r>
              <a:rPr lang="en-GB">
                <a:solidFill>
                  <a:srgbClr val="FFFFFF"/>
                </a:solidFill>
                <a:effectLst/>
                <a:latin typeface="Arial" panose="020B0604020202020204" pitchFamily="34" charset="0"/>
                <a:ea typeface="Calibri" panose="020F0502020204030204" pitchFamily="34" charset="0"/>
              </a:rPr>
              <a:t>rode bes Roodneus = Ribes rubrum ‘Roodneus’.</a:t>
            </a:r>
            <a:endParaRPr lang="nl-NL">
              <a:solidFill>
                <a:srgbClr val="FFFFFF"/>
              </a:solidFill>
              <a:effectLst/>
              <a:latin typeface="Calibri" panose="020F0502020204030204" pitchFamily="34" charset="0"/>
              <a:ea typeface="Calibri" panose="020F0502020204030204" pitchFamily="34" charset="0"/>
            </a:endParaRPr>
          </a:p>
          <a:p>
            <a:pPr>
              <a:lnSpc>
                <a:spcPct val="90000"/>
              </a:lnSpc>
            </a:pPr>
            <a:endParaRPr lang="nl-NL">
              <a:solidFill>
                <a:srgbClr val="FFFFFF"/>
              </a:solidFill>
            </a:endParaRPr>
          </a:p>
          <a:p>
            <a:pPr>
              <a:lnSpc>
                <a:spcPct val="90000"/>
              </a:lnSpc>
            </a:pPr>
            <a:endParaRPr lang="nl-NL">
              <a:solidFill>
                <a:srgbClr val="FFFFFF"/>
              </a:solidFill>
            </a:endParaRPr>
          </a:p>
        </p:txBody>
      </p:sp>
    </p:spTree>
    <p:extLst>
      <p:ext uri="{BB962C8B-B14F-4D97-AF65-F5344CB8AC3E}">
        <p14:creationId xmlns:p14="http://schemas.microsoft.com/office/powerpoint/2010/main" val="659559361"/>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sp>
      </p:grpSp>
      <p:sp>
        <p:nvSpPr>
          <p:cNvPr id="2" name="Titel 1">
            <a:extLst>
              <a:ext uri="{FF2B5EF4-FFF2-40B4-BE49-F238E27FC236}">
                <a16:creationId xmlns:a16="http://schemas.microsoft.com/office/drawing/2014/main" id="{2C2BEDE3-AFB5-4E32-98B8-C42230D361C2}"/>
              </a:ext>
            </a:extLst>
          </p:cNvPr>
          <p:cNvSpPr>
            <a:spLocks noGrp="1"/>
          </p:cNvSpPr>
          <p:nvPr>
            <p:ph type="title"/>
          </p:nvPr>
        </p:nvSpPr>
        <p:spPr>
          <a:xfrm>
            <a:off x="1000372" y="1209957"/>
            <a:ext cx="3034580" cy="4438087"/>
          </a:xfrm>
        </p:spPr>
        <p:txBody>
          <a:bodyPr anchor="ctr">
            <a:normAutofit/>
          </a:bodyPr>
          <a:lstStyle/>
          <a:p>
            <a:pPr algn="r"/>
            <a:r>
              <a:rPr lang="nl-NL" sz="3200">
                <a:solidFill>
                  <a:schemeClr val="tx1"/>
                </a:solidFill>
              </a:rPr>
              <a:t>Indeling van fruitgewassen</a:t>
            </a:r>
            <a:br>
              <a:rPr lang="nl-NL" sz="3200">
                <a:solidFill>
                  <a:schemeClr val="tx1"/>
                </a:solidFill>
              </a:rPr>
            </a:br>
            <a:endParaRPr lang="nl-NL" sz="3200">
              <a:solidFill>
                <a:schemeClr val="tx1"/>
              </a:solidFill>
            </a:endParaRPr>
          </a:p>
        </p:txBody>
      </p:sp>
      <p:cxnSp>
        <p:nvCxnSpPr>
          <p:cNvPr id="16" name="Straight Connector 15">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56687" y="1930986"/>
            <a:ext cx="0" cy="3200400"/>
          </a:xfrm>
          <a:prstGeom prst="line">
            <a:avLst/>
          </a:prstGeom>
          <a:ln w="15875" cap="sq">
            <a:solidFill>
              <a:schemeClr val="tx2"/>
            </a:solidFill>
            <a:miter lim="800000"/>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CCE7BEB8-639C-4CB7-96EC-35E184308750}"/>
              </a:ext>
            </a:extLst>
          </p:cNvPr>
          <p:cNvSpPr>
            <a:spLocks noGrp="1"/>
          </p:cNvSpPr>
          <p:nvPr>
            <p:ph idx="1"/>
          </p:nvPr>
        </p:nvSpPr>
        <p:spPr>
          <a:xfrm>
            <a:off x="4678424" y="1059025"/>
            <a:ext cx="5302189" cy="4739950"/>
          </a:xfrm>
        </p:spPr>
        <p:txBody>
          <a:bodyPr anchor="ctr">
            <a:normAutofit/>
          </a:bodyPr>
          <a:lstStyle/>
          <a:p>
            <a:r>
              <a:rPr lang="nl-NL">
                <a:solidFill>
                  <a:schemeClr val="tx1"/>
                </a:solidFill>
              </a:rPr>
              <a:t>Meeste bedrijven gebruiken indeling fruitgewassen met Grootfruit en Kleinfruit</a:t>
            </a:r>
          </a:p>
          <a:p>
            <a:r>
              <a:rPr lang="nl-NL">
                <a:solidFill>
                  <a:schemeClr val="tx1"/>
                </a:solidFill>
              </a:rPr>
              <a:t>Tweede indeling van fruitgewassen is onderscheidt maken tussen hard en zachtfruit</a:t>
            </a:r>
          </a:p>
          <a:p>
            <a:r>
              <a:rPr lang="nl-NL">
                <a:solidFill>
                  <a:schemeClr val="tx1"/>
                </a:solidFill>
              </a:rPr>
              <a:t>Derde indeling van fruitgewassen is tussen de rassen, zoals: zomerrassen, herfstrassen en bewaarrassen. </a:t>
            </a:r>
          </a:p>
          <a:p>
            <a:endParaRPr lang="nl-NL">
              <a:solidFill>
                <a:schemeClr val="tx1"/>
              </a:solidFill>
            </a:endParaRPr>
          </a:p>
        </p:txBody>
      </p:sp>
    </p:spTree>
    <p:extLst>
      <p:ext uri="{BB962C8B-B14F-4D97-AF65-F5344CB8AC3E}">
        <p14:creationId xmlns:p14="http://schemas.microsoft.com/office/powerpoint/2010/main" val="2730673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2"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Shape 13">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16"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el 1">
            <a:extLst>
              <a:ext uri="{FF2B5EF4-FFF2-40B4-BE49-F238E27FC236}">
                <a16:creationId xmlns:a16="http://schemas.microsoft.com/office/drawing/2014/main" id="{2F424F59-6E79-4CA9-843A-3E60FAE15347}"/>
              </a:ext>
            </a:extLst>
          </p:cNvPr>
          <p:cNvSpPr>
            <a:spLocks noGrp="1"/>
          </p:cNvSpPr>
          <p:nvPr>
            <p:ph type="title"/>
          </p:nvPr>
        </p:nvSpPr>
        <p:spPr>
          <a:xfrm>
            <a:off x="994087" y="1130603"/>
            <a:ext cx="3342442" cy="4596794"/>
          </a:xfrm>
        </p:spPr>
        <p:txBody>
          <a:bodyPr anchor="ctr">
            <a:normAutofit/>
          </a:bodyPr>
          <a:lstStyle/>
          <a:p>
            <a:r>
              <a:rPr lang="nl-NL" sz="3200">
                <a:solidFill>
                  <a:srgbClr val="EBEBEB"/>
                </a:solidFill>
              </a:rPr>
              <a:t>Indeling fruitgewassen deel 2</a:t>
            </a:r>
          </a:p>
        </p:txBody>
      </p:sp>
      <p:sp>
        <p:nvSpPr>
          <p:cNvPr id="3" name="Tijdelijke aanduiding voor inhoud 2">
            <a:extLst>
              <a:ext uri="{FF2B5EF4-FFF2-40B4-BE49-F238E27FC236}">
                <a16:creationId xmlns:a16="http://schemas.microsoft.com/office/drawing/2014/main" id="{C36E3F5E-B647-4CD1-8F93-496CE89EFB95}"/>
              </a:ext>
            </a:extLst>
          </p:cNvPr>
          <p:cNvSpPr>
            <a:spLocks noGrp="1"/>
          </p:cNvSpPr>
          <p:nvPr>
            <p:ph idx="1"/>
          </p:nvPr>
        </p:nvSpPr>
        <p:spPr>
          <a:xfrm>
            <a:off x="5290077" y="437513"/>
            <a:ext cx="5502614" cy="5954325"/>
          </a:xfrm>
        </p:spPr>
        <p:txBody>
          <a:bodyPr anchor="ctr">
            <a:normAutofit/>
          </a:bodyPr>
          <a:lstStyle/>
          <a:p>
            <a:pPr marR="31750">
              <a:spcAft>
                <a:spcPts val="105"/>
              </a:spcAft>
            </a:pPr>
            <a:r>
              <a:rPr lang="nl-NL" sz="2000" b="1">
                <a:effectLst/>
                <a:latin typeface="Arial" panose="020B0604020202020204" pitchFamily="34" charset="0"/>
                <a:ea typeface="Calibri" panose="020F0502020204030204" pitchFamily="34" charset="0"/>
              </a:rPr>
              <a:t>Grootfruit </a:t>
            </a:r>
            <a:r>
              <a:rPr lang="nl-NL" sz="2000">
                <a:effectLst/>
                <a:latin typeface="Arial" panose="020B0604020202020204" pitchFamily="34" charset="0"/>
                <a:ea typeface="Calibri" panose="020F0502020204030204" pitchFamily="34" charset="0"/>
              </a:rPr>
              <a:t>kun je verdelen in:</a:t>
            </a:r>
            <a:endParaRPr lang="nl-NL" sz="2000">
              <a:effectLst/>
              <a:latin typeface="Calibri" panose="020F0502020204030204" pitchFamily="34" charset="0"/>
              <a:ea typeface="Calibri" panose="020F0502020204030204" pitchFamily="34" charset="0"/>
            </a:endParaRPr>
          </a:p>
          <a:p>
            <a:pPr marL="342900" marR="69850" lvl="0" indent="-342900">
              <a:buFont typeface="Symbol" panose="05050102010706020507" pitchFamily="18" charset="2"/>
              <a:buChar char=""/>
            </a:pPr>
            <a:r>
              <a:rPr lang="nl-NL" sz="2000">
                <a:effectLst/>
                <a:latin typeface="Arial" panose="020B0604020202020204" pitchFamily="34" charset="0"/>
                <a:ea typeface="Calibri" panose="020F0502020204030204" pitchFamily="34" charset="0"/>
              </a:rPr>
              <a:t>pitvruchten: appel en peer;</a:t>
            </a:r>
            <a:endParaRPr lang="nl-NL" sz="2000">
              <a:effectLst/>
              <a:latin typeface="Calibri" panose="020F0502020204030204" pitchFamily="34" charset="0"/>
              <a:ea typeface="Calibri" panose="020F0502020204030204" pitchFamily="34" charset="0"/>
            </a:endParaRPr>
          </a:p>
          <a:p>
            <a:pPr marL="342900" marR="69850" lvl="0" indent="-342900">
              <a:spcAft>
                <a:spcPts val="1305"/>
              </a:spcAft>
              <a:buFont typeface="Symbol" panose="05050102010706020507" pitchFamily="18" charset="2"/>
              <a:buChar char=""/>
            </a:pPr>
            <a:r>
              <a:rPr lang="nl-NL" sz="2000">
                <a:effectLst/>
                <a:latin typeface="Arial" panose="020B0604020202020204" pitchFamily="34" charset="0"/>
                <a:ea typeface="Calibri" panose="020F0502020204030204" pitchFamily="34" charset="0"/>
              </a:rPr>
              <a:t>steenvruchten: zoete kers, zure kers, pruim en perzik;</a:t>
            </a:r>
            <a:endParaRPr lang="nl-NL" sz="2000">
              <a:effectLst/>
              <a:latin typeface="Calibri" panose="020F0502020204030204" pitchFamily="34" charset="0"/>
              <a:ea typeface="Calibri" panose="020F0502020204030204" pitchFamily="34" charset="0"/>
            </a:endParaRPr>
          </a:p>
          <a:p>
            <a:pPr marL="342900" marR="69850" lvl="0" indent="-342900">
              <a:spcAft>
                <a:spcPts val="1305"/>
              </a:spcAft>
              <a:buFont typeface="Symbol" panose="05050102010706020507" pitchFamily="18" charset="2"/>
              <a:buChar char=""/>
            </a:pPr>
            <a:r>
              <a:rPr lang="nl-NL" sz="2000">
                <a:effectLst/>
                <a:latin typeface="Arial" panose="020B0604020202020204" pitchFamily="34" charset="0"/>
                <a:ea typeface="Calibri" panose="020F0502020204030204" pitchFamily="34" charset="0"/>
              </a:rPr>
              <a:t>nootvruchten: walnoot en hazelnoot.</a:t>
            </a:r>
            <a:endParaRPr lang="nl-NL" sz="2000">
              <a:effectLst/>
              <a:latin typeface="Calibri" panose="020F0502020204030204" pitchFamily="34" charset="0"/>
              <a:ea typeface="Calibri" panose="020F0502020204030204" pitchFamily="34" charset="0"/>
            </a:endParaRPr>
          </a:p>
          <a:p>
            <a:pPr marR="31750">
              <a:spcAft>
                <a:spcPts val="105"/>
              </a:spcAft>
            </a:pPr>
            <a:r>
              <a:rPr lang="nl-NL" sz="2000" b="1">
                <a:effectLst/>
                <a:latin typeface="Arial" panose="020B0604020202020204" pitchFamily="34" charset="0"/>
                <a:ea typeface="Calibri" panose="020F0502020204030204" pitchFamily="34" charset="0"/>
              </a:rPr>
              <a:t>Kleinfruit</a:t>
            </a:r>
            <a:r>
              <a:rPr lang="nl-NL" sz="2000">
                <a:effectLst/>
                <a:latin typeface="Arial" panose="020B0604020202020204" pitchFamily="34" charset="0"/>
                <a:ea typeface="Calibri" panose="020F0502020204030204" pitchFamily="34" charset="0"/>
              </a:rPr>
              <a:t> kun je verdelen in:</a:t>
            </a:r>
            <a:endParaRPr lang="nl-NL" sz="2000">
              <a:effectLst/>
              <a:latin typeface="Calibri" panose="020F0502020204030204" pitchFamily="34" charset="0"/>
              <a:ea typeface="Calibri" panose="020F0502020204030204" pitchFamily="34" charset="0"/>
            </a:endParaRPr>
          </a:p>
          <a:p>
            <a:pPr marL="342900" marR="69850" lvl="0" indent="-342900">
              <a:spcAft>
                <a:spcPts val="430"/>
              </a:spcAft>
              <a:buFont typeface="Symbol" panose="05050102010706020507" pitchFamily="18" charset="2"/>
              <a:buChar char=""/>
            </a:pPr>
            <a:r>
              <a:rPr lang="nl-NL" sz="2000">
                <a:effectLst/>
                <a:latin typeface="Arial" panose="020B0604020202020204" pitchFamily="34" charset="0"/>
                <a:ea typeface="Calibri" panose="020F0502020204030204" pitchFamily="34" charset="0"/>
              </a:rPr>
              <a:t>besvruchten: rode bes, witte bes, zwarte bes en kruisbes;</a:t>
            </a:r>
            <a:endParaRPr lang="nl-NL" sz="2000">
              <a:effectLst/>
              <a:latin typeface="Calibri" panose="020F0502020204030204" pitchFamily="34" charset="0"/>
              <a:ea typeface="Calibri" panose="020F0502020204030204" pitchFamily="34" charset="0"/>
            </a:endParaRPr>
          </a:p>
          <a:p>
            <a:pPr marL="342900" marR="69850" lvl="0" indent="-342900">
              <a:spcAft>
                <a:spcPts val="430"/>
              </a:spcAft>
              <a:buFont typeface="Symbol" panose="05050102010706020507" pitchFamily="18" charset="2"/>
              <a:buChar char=""/>
            </a:pPr>
            <a:r>
              <a:rPr lang="nl-NL" sz="2000">
                <a:effectLst/>
                <a:latin typeface="Arial" panose="020B0604020202020204" pitchFamily="34" charset="0"/>
                <a:ea typeface="Calibri" panose="020F0502020204030204" pitchFamily="34" charset="0"/>
              </a:rPr>
              <a:t>verzamelvruchten: braam, framboos en moerbei.</a:t>
            </a:r>
            <a:endParaRPr lang="nl-NL" sz="2000">
              <a:effectLst/>
              <a:latin typeface="Calibri" panose="020F0502020204030204" pitchFamily="34" charset="0"/>
              <a:ea typeface="Calibri" panose="020F0502020204030204" pitchFamily="34" charset="0"/>
            </a:endParaRPr>
          </a:p>
          <a:p>
            <a:endParaRPr lang="nl-NL" sz="2000"/>
          </a:p>
        </p:txBody>
      </p:sp>
    </p:spTree>
    <p:extLst>
      <p:ext uri="{BB962C8B-B14F-4D97-AF65-F5344CB8AC3E}">
        <p14:creationId xmlns:p14="http://schemas.microsoft.com/office/powerpoint/2010/main" val="2453519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314C310-850D-4491-AA52-C75BEA68B6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1" name="Rectangle 10">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grpSp>
      <p:sp>
        <p:nvSpPr>
          <p:cNvPr id="2" name="Titel 1">
            <a:extLst>
              <a:ext uri="{FF2B5EF4-FFF2-40B4-BE49-F238E27FC236}">
                <a16:creationId xmlns:a16="http://schemas.microsoft.com/office/drawing/2014/main" id="{B3588A15-6F79-433F-999F-852E243F9DC2}"/>
              </a:ext>
            </a:extLst>
          </p:cNvPr>
          <p:cNvSpPr>
            <a:spLocks noGrp="1"/>
          </p:cNvSpPr>
          <p:nvPr>
            <p:ph type="title"/>
          </p:nvPr>
        </p:nvSpPr>
        <p:spPr>
          <a:xfrm>
            <a:off x="836247" y="1085549"/>
            <a:ext cx="3430947" cy="4686903"/>
          </a:xfrm>
        </p:spPr>
        <p:txBody>
          <a:bodyPr anchor="ctr">
            <a:normAutofit/>
          </a:bodyPr>
          <a:lstStyle/>
          <a:p>
            <a:pPr algn="r"/>
            <a:r>
              <a:rPr lang="nl-NL">
                <a:solidFill>
                  <a:schemeClr val="tx1"/>
                </a:solidFill>
              </a:rPr>
              <a:t>Indeling fruitgewassen deel 3</a:t>
            </a:r>
          </a:p>
        </p:txBody>
      </p:sp>
      <p:cxnSp>
        <p:nvCxnSpPr>
          <p:cNvPr id="14" name="Straight Connector 13">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23EC9276-5988-4FB7-9FA2-F8793F6E8277}"/>
              </a:ext>
            </a:extLst>
          </p:cNvPr>
          <p:cNvSpPr>
            <a:spLocks noGrp="1"/>
          </p:cNvSpPr>
          <p:nvPr>
            <p:ph idx="1"/>
          </p:nvPr>
        </p:nvSpPr>
        <p:spPr>
          <a:xfrm>
            <a:off x="5041399" y="1085549"/>
            <a:ext cx="5579707" cy="4686903"/>
          </a:xfrm>
        </p:spPr>
        <p:txBody>
          <a:bodyPr anchor="ctr">
            <a:normAutofit/>
          </a:bodyPr>
          <a:lstStyle/>
          <a:p>
            <a:pPr>
              <a:lnSpc>
                <a:spcPct val="90000"/>
              </a:lnSpc>
            </a:pPr>
            <a:r>
              <a:rPr lang="nl-NL" sz="1500">
                <a:solidFill>
                  <a:schemeClr val="tx1"/>
                </a:solidFill>
              </a:rPr>
              <a:t>Hardfruit en zachtfruit</a:t>
            </a:r>
          </a:p>
          <a:p>
            <a:pPr>
              <a:lnSpc>
                <a:spcPct val="90000"/>
              </a:lnSpc>
            </a:pPr>
            <a:r>
              <a:rPr lang="nl-NL" sz="1500">
                <a:solidFill>
                  <a:schemeClr val="tx1"/>
                </a:solidFill>
              </a:rPr>
              <a:t>De vaktaal kent ook de begrippen hardfruit en zachtfruit. De hardheid van de vrucht vormt hier het onderscheid. Voorbeelden van hardfruit zijn appels en peren, terwijl kleinfruitproducten zoals pruimen en kersen tot het zachtfruit gerekend worden.</a:t>
            </a:r>
          </a:p>
          <a:p>
            <a:pPr>
              <a:lnSpc>
                <a:spcPct val="90000"/>
              </a:lnSpc>
            </a:pPr>
            <a:r>
              <a:rPr lang="nl-NL" sz="1500">
                <a:solidFill>
                  <a:schemeClr val="tx1"/>
                </a:solidFill>
              </a:rPr>
              <a:t>Zomerrassen, herfstrassen en bewaarrassen</a:t>
            </a:r>
          </a:p>
          <a:p>
            <a:pPr>
              <a:lnSpc>
                <a:spcPct val="90000"/>
              </a:lnSpc>
            </a:pPr>
            <a:r>
              <a:rPr lang="nl-NL" sz="1500">
                <a:solidFill>
                  <a:schemeClr val="tx1"/>
                </a:solidFill>
              </a:rPr>
              <a:t>Op grond van de rijping worden rassen ook ingedeeld in:</a:t>
            </a:r>
          </a:p>
          <a:p>
            <a:pPr>
              <a:lnSpc>
                <a:spcPct val="90000"/>
              </a:lnSpc>
            </a:pPr>
            <a:r>
              <a:rPr lang="nl-NL" sz="1500">
                <a:solidFill>
                  <a:schemeClr val="tx1"/>
                </a:solidFill>
              </a:rPr>
              <a:t>–	zomerrassen: James Grieve;</a:t>
            </a:r>
          </a:p>
          <a:p>
            <a:pPr>
              <a:lnSpc>
                <a:spcPct val="90000"/>
              </a:lnSpc>
            </a:pPr>
            <a:r>
              <a:rPr lang="nl-NL" sz="1500">
                <a:solidFill>
                  <a:schemeClr val="tx1"/>
                </a:solidFill>
              </a:rPr>
              <a:t>–	herfstrassen: Alkmene, Beurré Hardy,Delcorf en Triomphe de Vienne;</a:t>
            </a:r>
          </a:p>
          <a:p>
            <a:pPr>
              <a:lnSpc>
                <a:spcPct val="90000"/>
              </a:lnSpc>
            </a:pPr>
            <a:r>
              <a:rPr lang="nl-NL" sz="1500">
                <a:solidFill>
                  <a:schemeClr val="tx1"/>
                </a:solidFill>
              </a:rPr>
              <a:t>–	bewaarrassen: Cox’s Orange Pippin, Delblush, Elise, Elstar, Gala, Golden Delicious, Jonagold, Schone van Boskoop, Beurré Alexandre Lucas, Conference en Doyenné du Comice.</a:t>
            </a:r>
          </a:p>
          <a:p>
            <a:pPr>
              <a:lnSpc>
                <a:spcPct val="90000"/>
              </a:lnSpc>
            </a:pPr>
            <a:endParaRPr lang="nl-NL" sz="1500">
              <a:solidFill>
                <a:schemeClr val="tx1"/>
              </a:solidFill>
            </a:endParaRPr>
          </a:p>
        </p:txBody>
      </p:sp>
    </p:spTree>
    <p:extLst>
      <p:ext uri="{BB962C8B-B14F-4D97-AF65-F5344CB8AC3E}">
        <p14:creationId xmlns:p14="http://schemas.microsoft.com/office/powerpoint/2010/main" val="2385303511"/>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directiekamer">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{F8614B87-4742-4AE6-9476-A2172E9EBBC5}tf02900722</Template>
  <TotalTime>1321</TotalTime>
  <Words>525</Words>
  <Application>Microsoft Office PowerPoint</Application>
  <PresentationFormat>Breedbeeld</PresentationFormat>
  <Paragraphs>70</Paragraphs>
  <Slides>13</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13</vt:i4>
      </vt:variant>
    </vt:vector>
  </HeadingPairs>
  <TitlesOfParts>
    <vt:vector size="19" baseType="lpstr">
      <vt:lpstr>Arial</vt:lpstr>
      <vt:lpstr>Calibri</vt:lpstr>
      <vt:lpstr>Century Gothic</vt:lpstr>
      <vt:lpstr>Symbol</vt:lpstr>
      <vt:lpstr>Wingdings 3</vt:lpstr>
      <vt:lpstr>Ion-directiekamer</vt:lpstr>
      <vt:lpstr>Oogsten en verwerken</vt:lpstr>
      <vt:lpstr>Indeling lessen woensdag</vt:lpstr>
      <vt:lpstr>Wegwijs op laptop</vt:lpstr>
      <vt:lpstr>Geschiedenis Fruitteelt</vt:lpstr>
      <vt:lpstr>Hoofdstuk 2: Sortiment kennis</vt:lpstr>
      <vt:lpstr>Plaats fruitgewas in het plantenrijk </vt:lpstr>
      <vt:lpstr>Indeling van fruitgewassen </vt:lpstr>
      <vt:lpstr>Indeling fruitgewassen deel 2</vt:lpstr>
      <vt:lpstr>Indeling fruitgewassen deel 3</vt:lpstr>
      <vt:lpstr>Schoolopdracht 2.1</vt:lpstr>
      <vt:lpstr>Schoolopdracht 2.2</vt:lpstr>
      <vt:lpstr>Praktijkopdracht 1.4  </vt:lpstr>
      <vt:lpstr>Gewasbescherming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Oogsten en verwerken</dc:title>
  <dc:creator>Gerrit | De Fruitmotor</dc:creator>
  <cp:lastModifiedBy>Gerrit | De Fruitmotor</cp:lastModifiedBy>
  <cp:revision>4</cp:revision>
  <dcterms:created xsi:type="dcterms:W3CDTF">2022-08-15T10:47:37Z</dcterms:created>
  <dcterms:modified xsi:type="dcterms:W3CDTF">2022-09-14T15:15:35Z</dcterms:modified>
</cp:coreProperties>
</file>